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0" r:id="rId2"/>
    <p:sldMasterId id="2147483732" r:id="rId3"/>
    <p:sldMasterId id="2147483762" r:id="rId4"/>
    <p:sldMasterId id="2147483774" r:id="rId5"/>
    <p:sldMasterId id="2147483786" r:id="rId6"/>
  </p:sldMasterIdLst>
  <p:notesMasterIdLst>
    <p:notesMasterId r:id="rId44"/>
  </p:notesMasterIdLst>
  <p:sldIdLst>
    <p:sldId id="256" r:id="rId7"/>
    <p:sldId id="257" r:id="rId8"/>
    <p:sldId id="298" r:id="rId9"/>
    <p:sldId id="303" r:id="rId10"/>
    <p:sldId id="304" r:id="rId11"/>
    <p:sldId id="333" r:id="rId12"/>
    <p:sldId id="335" r:id="rId13"/>
    <p:sldId id="336" r:id="rId14"/>
    <p:sldId id="338" r:id="rId15"/>
    <p:sldId id="337" r:id="rId16"/>
    <p:sldId id="340" r:id="rId17"/>
    <p:sldId id="279" r:id="rId18"/>
    <p:sldId id="342" r:id="rId19"/>
    <p:sldId id="285" r:id="rId20"/>
    <p:sldId id="339" r:id="rId21"/>
    <p:sldId id="306" r:id="rId22"/>
    <p:sldId id="329" r:id="rId23"/>
    <p:sldId id="316" r:id="rId24"/>
    <p:sldId id="283" r:id="rId25"/>
    <p:sldId id="289" r:id="rId26"/>
    <p:sldId id="300" r:id="rId27"/>
    <p:sldId id="295" r:id="rId28"/>
    <p:sldId id="284" r:id="rId29"/>
    <p:sldId id="317" r:id="rId30"/>
    <p:sldId id="313" r:id="rId31"/>
    <p:sldId id="315" r:id="rId32"/>
    <p:sldId id="319" r:id="rId33"/>
    <p:sldId id="318" r:id="rId34"/>
    <p:sldId id="261" r:id="rId35"/>
    <p:sldId id="301" r:id="rId36"/>
    <p:sldId id="273" r:id="rId37"/>
    <p:sldId id="302" r:id="rId38"/>
    <p:sldId id="267" r:id="rId39"/>
    <p:sldId id="272" r:id="rId40"/>
    <p:sldId id="341" r:id="rId41"/>
    <p:sldId id="274" r:id="rId42"/>
    <p:sldId id="33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8256" autoAdjust="0"/>
  </p:normalViewPr>
  <p:slideViewPr>
    <p:cSldViewPr snapToGrid="0">
      <p:cViewPr varScale="1">
        <p:scale>
          <a:sx n="90" d="100"/>
          <a:sy n="90" d="100"/>
        </p:scale>
        <p:origin x="10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4937-2ED9-4AAA-A0F2-81CA0CCA5C8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F286-ECA2-43C1-892C-BBF249D7E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(EBP), evolved over many years as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adopted by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disciplines in health and social 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EBP is: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the right thing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right time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right person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quality care for the individual client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achieved by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previous events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achieved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future practice.</a:t>
            </a:r>
          </a:p>
          <a:p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Medicine (EBM) was coined and defined by Sackett et al in 1996 as: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conscientious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best evidence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decisions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care of individual patients.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Sackett et al (2000) emphasize, EBP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than just the best evidence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evidence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clinical skills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communication and assessment, as well as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evidence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particular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client’s life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FF286-ECA2-43C1-892C-BBF249D7E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FF286-ECA2-43C1-892C-BBF249D7E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FF286-ECA2-43C1-892C-BBF249D7E2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8E0-C25F-4906-85F2-E3A1D7272BF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561F-8900-4663-BFA8-AEE8146E813F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22F-D82D-4D79-8165-AAD548FB0E2D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106-7BCE-4B93-A82C-18304FAC5D9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44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C76-463D-4FEA-A085-39DC9259CCEB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172-A0D3-430D-8913-A0F0818B6F16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910-486F-4B4B-98DE-57517EA35B87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4C62-BC49-440C-94F4-F1C74C75CC3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FC36-D617-4CBB-9F4B-5DEF403DA1B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33407E-32C7-442F-B3E4-CD8F6FB31ACB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2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57A8-3A07-4651-92CB-AA4E0B192984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B58-0D92-4EE4-8FE6-FCF59A3E5D6E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712-9CBC-46BA-B7A0-6260DDA0F736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2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B23-6FD1-4039-BE09-EEAA1013F9BC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32B3-E54D-4562-ABF7-754873B9B820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2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CA0-7779-4D96-BD59-0B46C0DA9E59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1AEA-A749-4DBA-A2C4-B016DA9B134B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4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62B-D122-4D6F-99E3-58273D0F86F8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1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606-A931-4EC8-8263-6A76762B5C37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919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44FA-345C-4EB4-8254-984D91C11A5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0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E8F-763C-4187-892E-0675688BF50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56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A89A-D7C9-4C25-A6C1-B2C35608BE1B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E120-620E-462E-8A40-C49E0D2AC0C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E034-1883-435E-B447-6534AF5FFF82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396C-FE3C-4B12-A9CC-C304999DB4C6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B100-4F7C-468E-8B27-300AD76EDA91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9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DF1A-FC4E-48BA-B583-C7F00870A3C0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66E5-713C-479D-8C36-E45A9CA8712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2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7332-730B-4C35-A5D4-0AB5194E668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03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85B4-7FE8-4909-833F-C39AFB8F2A5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5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532-1ABB-4A13-BB6D-0804931F9A29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1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68C-0297-4028-8067-564DC8EAA14F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5CA-02C4-4552-A3D8-812710D4588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05C-A962-4966-9A47-084D58615967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8BD4-0C59-4858-9A76-8E2EA66978C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73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FC09-70C6-4F1D-B5E1-46254EFECDB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9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1928-F863-4DBA-A251-C220D1F6DA8A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2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5BBB-A3CF-4BDA-B08F-985CBA48ED54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0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88C-2DCC-43A0-8EE6-9801F5496C8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4F66-8B25-434C-93C7-C35CCC05CA9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57836F-38C4-4993-987F-9EA8E0C3B6C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71256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9A7-9778-4ED3-8ACF-8AD5475AF12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F033A2-4A79-424D-B15D-6B088418BFC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988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C3BD-AE27-4BDA-8C55-5C32D1644D70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E64E-B372-4430-94C3-00ED45C7FED3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0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B385-1D58-4780-94BE-C13172C4EAA0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5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AF48-1838-4A59-9388-C7E7E9BD95FD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8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F7-AF0C-4229-B8CA-3DA85D177095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8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4E288-17D8-417B-BD6A-7ECA194DEEB0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790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40977F-4E8B-4796-B32B-DCCCC2FA5757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8089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600-DF03-4B6D-923D-085B241A0072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7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610E-4D2D-467C-B470-69FDB7A09E6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2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325F-ACA9-4676-A7B1-E523B509AAF8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7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03A8-0B30-4E6B-A9A0-516270FABF12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85D0-24DA-453E-9716-F972579854E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88B-9A9B-4BFD-A818-6DA16E7A8BE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1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8B10-5142-4170-A2B8-86D1DA2FD798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68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F1D0-FCA2-414E-8300-53E65D0D103F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4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F97E-2596-4390-99C4-2941A832BD03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34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D22-AFF8-45AB-B10B-93AD4680D4F6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9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1E91-33BC-4672-ABCF-87F609B1B899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9847-3D9F-4D4A-8386-9B1B43E211ED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6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3A72-764A-4C1B-AD5A-9AC5B7F7FEF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340F-A3F3-4C4C-9F4C-CF6F4EBE48A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7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0A197B-1733-4908-897E-97310EA08078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8557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95A-234A-4032-9AA4-F1F9333BFB4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C83-98C4-4E32-B145-29E612AA358B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7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0217E5-D852-470C-962B-93ECE8DEAA4E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4289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C55-B883-44DB-B5BD-DB2E888420F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6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D25-352A-465C-9177-01E7A8788339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2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C5D9-8C98-425A-BAE6-15B4E28102DE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7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80E8-50CC-41EC-B31A-63A6690D4C37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4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6CCE1-A039-45EC-805C-1D3DE6B31445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7245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A114C-023B-4192-B39C-3348361C30E4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6534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99E9-7472-44FA-B67A-BDF2B6D50AC3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8CC-A2E8-478F-8F92-436F23A5FF7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F3C7-64C1-4D5D-BE82-F93E7379C6E3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10-3F27-404B-9FF1-2F25CC78F207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D77227-EB32-4F05-AB8A-6335E08D4BC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843EE08-05C1-44A9-AC97-711D9A25CA1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DD0E5E-CC91-4143-B149-3A48E3C0929D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12CA24F-9BD4-4696-BD1D-0CFE59AC4A7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8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30E5-1B81-4008-B636-86B741F8F68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3402756-20F0-449E-935E-16F91176E23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914FD67B-1006-4638-9246-F06E9268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0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45585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ARUMS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&amp; Midwifery School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Target Group: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Professors and Educators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Nargess</a:t>
            </a:r>
            <a:r>
              <a:rPr lang="en-US" dirty="0"/>
              <a:t> </a:t>
            </a:r>
            <a:r>
              <a:rPr lang="en-US" dirty="0" err="1"/>
              <a:t>Ramazanzadeh</a:t>
            </a:r>
            <a:r>
              <a:rPr lang="en-US" dirty="0"/>
              <a:t>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40" y="5336101"/>
            <a:ext cx="698413" cy="711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4792562"/>
            <a:ext cx="3590364" cy="17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844C-FD34-5632-A58A-3482B9F7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both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EA24-ED14-2028-1EB4-F06FFB78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professional wisdom education cannot 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 to local circumstances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intelligently in the many areas in which research evidence is absent or incomplete. 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empirical evidence education cannot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competing approaches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cumulative knowledge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fad, fancy, and personal bias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B8357-50F2-6CA1-DA8C-6DAC5DA0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DD0AB-8FAD-BB1C-91D0-39D6E294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5D78A-C1C4-09F5-26B7-97BC8827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C68A5-B0DD-8602-E278-33F1F466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E793C-84ED-A0D8-277E-DBFEFBB5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08"/>
            <a:ext cx="9244208" cy="64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Costly and complex health care system, causes in a greater emphasis on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satisfaction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are challenged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clinical competence, to demonstrate how their care positively affects patient outcomes.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actively in clinical decision-making and practice improvements in an environment of rapid information exchange, technological advancements, and an increasing nursing workload.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Nurses are now mandated to demonstrate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time and resources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continuing to demonstrate their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value-added impact on outcomes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64DB3-EBA0-DC68-5ADD-ADDA0841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C7DE8-FD5C-B056-4ECD-76BCF09E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BCC57-B3D2-0D7A-7177-AAD2C10F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9144000" cy="59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01276"/>
            <a:ext cx="8942294" cy="66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Nargess</a:t>
            </a:r>
            <a:r>
              <a:rPr lang="en-US" dirty="0"/>
              <a:t> </a:t>
            </a:r>
            <a:r>
              <a:rPr lang="en-US" dirty="0" err="1"/>
              <a:t>Ramazanzadeh</a:t>
            </a:r>
            <a:r>
              <a:rPr lang="en-US" dirty="0"/>
              <a:t>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B2B49C-8A78-B6D1-9F3D-13CCAAC14072}"/>
              </a:ext>
            </a:extLst>
          </p:cNvPr>
          <p:cNvSpPr txBox="1">
            <a:spLocks/>
          </p:cNvSpPr>
          <p:nvPr/>
        </p:nvSpPr>
        <p:spPr>
          <a:xfrm>
            <a:off x="472965" y="270632"/>
            <a:ext cx="8198069" cy="417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Evidence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0676477-7464-3A3F-C9B3-5E3DDF2A8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none" dirty="0"/>
              <a:t>Level Of Evidence</a:t>
            </a:r>
            <a:br>
              <a:rPr lang="en-US" cap="none" dirty="0"/>
            </a:br>
            <a:r>
              <a:rPr lang="en-US" cap="none" dirty="0"/>
              <a:t>Hierarchy Of Evidence</a:t>
            </a:r>
            <a:br>
              <a:rPr lang="en-US" cap="none" dirty="0"/>
            </a:br>
            <a:r>
              <a:rPr lang="en-US" cap="none" dirty="0"/>
              <a:t>Search For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3B415-4E12-8AAF-23EB-A3D3A5B5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50" y="4837437"/>
            <a:ext cx="2531022" cy="17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is classified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literature refers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sources of information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literature includes systematic reviews, reviews, guidelines/policies, editorials, opinions, critiques,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information that is a reconsideration of primary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letters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may be commenting on a previously published study, or provide original data from another unit supporting or refuting a study, or even highlighting a completely new point.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also ‘grey’ literature, information that may be in the public domain but has not yet been published, and includes data/evidence held within theses, institutional reports and research data held by individual researchers.</a:t>
            </a:r>
          </a:p>
          <a:p>
            <a:pPr algn="just">
              <a:lnSpc>
                <a:spcPct val="11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grey literature is important, as there is a publication bias.</a:t>
            </a:r>
          </a:p>
          <a:p>
            <a:pPr algn="just">
              <a:lnSpc>
                <a:spcPct val="11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e.g.; thesis, dissertation, local language articles, not published studies, print published studies,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sources of evidence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considered superior to other forms of evidence and the most important primary source is 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findings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research is valued to the same degree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led to the development of a hierarchy of evidence, with an expectation that practitioners will base their practice on the best evidence as described by a hierarchy of evidence.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52412"/>
            <a:ext cx="80962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3743" y="685801"/>
            <a:ext cx="4225832" cy="517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Outline: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(EBP)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Education (EBE)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Evidence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of Evidence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Evidence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Cochrane Library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 Model of EBHC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EBE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775" y="6453386"/>
            <a:ext cx="3153940" cy="404614"/>
          </a:xfrm>
        </p:spPr>
        <p:txBody>
          <a:bodyPr/>
          <a:lstStyle/>
          <a:p>
            <a:r>
              <a:rPr lang="en-US"/>
              <a:t>Nargess Ramazanzadeh-PhD in Nursing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0775" y="685801"/>
            <a:ext cx="3403719" cy="517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Outcomes: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phrases used in Evidence-Based situations.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Mentioning the most related data-bases for Nursing evidences.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level of evidence for each study type.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EBE principals.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4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8"/>
            <a:ext cx="9144000" cy="6866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" y="5966588"/>
            <a:ext cx="1131234" cy="8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776287"/>
            <a:ext cx="67437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571857"/>
            <a:ext cx="9142857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8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and accessing the evidence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processes</a:t>
            </a:r>
          </a:p>
          <a:p>
            <a:pPr marL="857265" lvl="2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(Linking word lists, Boolean logic: AND, OR, NOT)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</a:p>
          <a:p>
            <a:pPr marL="857265" lvl="2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(e.g.; Medline, CINAHL, ASSIA, BNI,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PsycInfo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Scopus,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ERIC, Campbell Collaboration,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PsychInfo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 (Based on PICO)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appraisal of the evidence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acceptable tools</a:t>
            </a:r>
          </a:p>
          <a:p>
            <a:pPr marL="857265" lvl="2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(e.g.; Checklists of PRISMA, CONSORT, JBI, TREND, MMAT, STROBE, CASP, BEME, …)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Cochrane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Cochrane library Collaboration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Disseminates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reviews of health care interventions focusing primarily on systematic reviews of controlled trials of therapeutic interventions.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Gold Standard For Experimental Research Design)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5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is most easily achieved if the question is objective and clearly stated. Including the following four components helps achieve this: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clearly identified client/group or condition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intervention or issue (diagnostic test, care option)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baseline or comparison point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outcome or result.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recall these four features the mnemonic PICO may help: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person (originally patient) or target population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issue/intervention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comparison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 outcome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0B076-BC39-C812-1B8F-AC336193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84" y="289455"/>
            <a:ext cx="2342966" cy="15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333" y="246240"/>
            <a:ext cx="4213300" cy="148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Boolean Operator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AND, OR, NOT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701" r="6374" b="48300"/>
          <a:stretch>
            <a:fillRect/>
          </a:stretch>
        </p:blipFill>
        <p:spPr>
          <a:xfrm>
            <a:off x="4948209" y="1688434"/>
            <a:ext cx="3868271" cy="1988213"/>
          </a:xfr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0"/>
          <a:stretch>
            <a:fillRect/>
          </a:stretch>
        </p:blipFill>
        <p:spPr>
          <a:xfrm>
            <a:off x="807944" y="3058146"/>
            <a:ext cx="3895781" cy="194864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4306" r="4381"/>
          <a:stretch>
            <a:fillRect/>
          </a:stretch>
        </p:blipFill>
        <p:spPr>
          <a:xfrm>
            <a:off x="4948209" y="4307543"/>
            <a:ext cx="3895781" cy="200150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4"/>
            <a:ext cx="9144000" cy="68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572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Joanna Briggs Institute Model of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Healthcare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29</a:t>
            </a:fld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42047" y="4960137"/>
            <a:ext cx="589093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updated Joanna Briggs Institute Model of</a:t>
            </a:r>
          </a:p>
          <a:p>
            <a:r>
              <a:rPr lang="en-US" dirty="0"/>
              <a:t>Evidence-Based Healthcare</a:t>
            </a:r>
          </a:p>
          <a:p>
            <a:r>
              <a:rPr lang="en-US" sz="1050" dirty="0"/>
              <a:t>Zoe Jordan PhD, Craig Lockwood PhD, Zachary Munn PhD and </a:t>
            </a:r>
            <a:r>
              <a:rPr lang="en-US" sz="1050" dirty="0" err="1"/>
              <a:t>Edoardo</a:t>
            </a:r>
            <a:r>
              <a:rPr lang="en-US" sz="1050" dirty="0"/>
              <a:t> </a:t>
            </a:r>
            <a:r>
              <a:rPr lang="en-US" sz="1050" dirty="0" err="1"/>
              <a:t>Aromataris</a:t>
            </a:r>
            <a:r>
              <a:rPr lang="en-US" sz="1050" dirty="0"/>
              <a:t> PhD</a:t>
            </a:r>
          </a:p>
          <a:p>
            <a:r>
              <a:rPr lang="en-US" dirty="0"/>
              <a:t>DOI: 10.1097/XEB.0000000000000155</a:t>
            </a:r>
          </a:p>
          <a:p>
            <a:r>
              <a:rPr lang="en-US" sz="1050" dirty="0" err="1"/>
              <a:t>Int</a:t>
            </a:r>
            <a:r>
              <a:rPr lang="en-US" sz="1050" dirty="0"/>
              <a:t> J </a:t>
            </a:r>
            <a:r>
              <a:rPr lang="en-US" sz="1050" dirty="0" err="1"/>
              <a:t>Evid</a:t>
            </a:r>
            <a:r>
              <a:rPr lang="en-US" sz="1050" dirty="0"/>
              <a:t> Based </a:t>
            </a:r>
            <a:r>
              <a:rPr lang="en-US" sz="1050" dirty="0" err="1"/>
              <a:t>Healthc</a:t>
            </a:r>
            <a:r>
              <a:rPr lang="en-US" sz="1050" dirty="0"/>
              <a:t> 2019; 17:58–71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97" y="4601966"/>
            <a:ext cx="1814233" cy="19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7" y="318920"/>
            <a:ext cx="4250430" cy="603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1" y="318922"/>
            <a:ext cx="4302636" cy="60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8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 Model of EBHC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3" y="1152983"/>
            <a:ext cx="2710338" cy="509542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JBI’s approach to evidence-based healthcare is unique.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 considers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healthcare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decision-making that considers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(FAME) of healthcare practices.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" y="1152983"/>
            <a:ext cx="4968698" cy="50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 Model of EBHC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47803"/>
            <a:ext cx="7054644" cy="5275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JBI regards evidence-based healthcare as a cyclical process.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informs the process?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available evidence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context in which care is delivered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patient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professional judgement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of the health professional</a:t>
            </a:r>
          </a:p>
          <a:p>
            <a:pPr marL="0" indent="0" algn="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healthcare needs, as identified by clinicians or patients/consumers, are addressed through the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research evidence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effective, but also feasible, appropriate and meaningful to specific populations, cultures and settings.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is collated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are appraised, synthesized and transferred to service delivery settings and health professionals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and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health outcomes, health systems and professional practice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295737"/>
            <a:ext cx="7404883" cy="6562264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order to provide those who work in and use health systems globally with world class information and resources, JBI:</a:t>
            </a:r>
          </a:p>
          <a:p>
            <a:pPr marL="0" indent="0" algn="just" fontAlgn="base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international evidence related to the feasibility, appropriateness, meaningfulness and effectiveness of healthcare interventions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 Generation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these different types of evidence in a formal assessment called a systematic review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 Synthesis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disseminates information in appropriate, relevant formats to inform health systems, health professionals and consumers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 Transfer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designed programs to enable the effective implementation of evidence and evaluation of its impact on healthcare practice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 Implementation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this unique approach that is encompassed in the JBI Model of Evidence-based Healthcare.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7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88"/>
            <a:ext cx="9144000" cy="566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6"/>
            <a:ext cx="6064623" cy="68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670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Principles of EBE: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8700" y="1629103"/>
            <a:ext cx="7200900" cy="47191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Frequent contact with tutors/trainers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Cooperation and collaboration with other learners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Active involvement in thinking and learning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Engagement with prior knowledge and experience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Time on task in deliberate practice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Timely, specific feedback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A challenging, yet supportive, learning environment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Relevance to learners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Encouragement toward independent learning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Education is target group-centered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9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44045-FA20-49B3-96AA-1CE5EC2D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7534B-833E-B86E-8CF5-43D2B610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18140-09A1-311C-3C99-CFEC55B9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136524"/>
            <a:ext cx="8366235" cy="6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0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R. </a:t>
            </a:r>
            <a:r>
              <a:rPr lang="en-GB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Cluett</a:t>
            </a:r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Evidence-based practice (Chapter 2).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and practice of research in midwifery (Book). 33-56.</a:t>
            </a: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DiCenso, A., Cullum, N. and </a:t>
            </a:r>
            <a:r>
              <a:rPr lang="en-GB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Ciliska</a:t>
            </a:r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(1998) ‘Implementing evidence-based nursing: some misconceptions’, Evidence Based Nursing, Vol.1, pp. 39-39.</a:t>
            </a:r>
          </a:p>
          <a:p>
            <a:pPr algn="just"/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Closs, S.J. and Cheater, F.M. (1999) ‘Evidence for nursing practice: a clarification of the issues’, Journal of Advanced Nursing, Vol.30, No.1, pp. 10-17.</a:t>
            </a:r>
          </a:p>
          <a:p>
            <a:pPr algn="just"/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Needham, G. (2000) ‘Research and practice: making a difference’ in </a:t>
            </a:r>
            <a:r>
              <a:rPr lang="en-GB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Gomm</a:t>
            </a:r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and Davies, C. (eds) (2000) Using Evidence in Health and Social Care, London, Sage Publications/Open University.</a:t>
            </a:r>
          </a:p>
          <a:p>
            <a:pPr algn="just"/>
            <a:r>
              <a: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Kitson, A., Harvey, G. and McCormack, B. (1998) ‘Enabling the implementation of evidence based practice: a conceptual framework’, Quality in Health Care, 7, pp. 149-158.</a:t>
            </a:r>
          </a:p>
          <a:p>
            <a:pPr algn="just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 Practice In Nursing. A presentation by Dr. Abdul-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Batiha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Professor, Critical Care Nursing, Philadelphia university.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Z, Lockwood C,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Aromataris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Munn Z. The updated JBI model for evidence-based healthcare. The Joanna Briggs Institute. 2016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A, Jordan Z &amp; Munn Z. Translational science and evidence-based healthcare: a clarification and reconceptualization of how knowledge is generated and used in healthcare. Nursing Research and Practice. 2012.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Wiechula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Court A &amp; Lockwood C. The JBI model of evidence‐based healthcare, International Journal of Evidence‐Based Healthcare. 2005; 3(8):207-215.</a:t>
            </a:r>
          </a:p>
          <a:p>
            <a:pPr algn="just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http://www.ed.gov/offices/OERI/presentations/evidencebase.ppt - 277504 bytes - Fri Mar 15 12:15:53 EST 2002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nursing-proces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75" y="0"/>
            <a:ext cx="9188266" cy="72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(EBP)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9" y="1555378"/>
            <a:ext cx="7055381" cy="49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  practice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available research evidence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challenging as it means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conclusively and finally be established.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 changing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light of new research, new technology, new ideas, as well as old ideas and options put together in new ways. </a:t>
            </a:r>
          </a:p>
          <a:p>
            <a:pPr algn="just"/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feature of EBP is the way it is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and open to reviewing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its purpose to be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way of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constantly updating practice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4FA8-B033-51BC-D868-1C373ECF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7EFB-1D86-B51C-1A45-4EB2F651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48413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education (EBE) is the principle that education practices should be based on the best available scientific evidence, with randomized trials as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evidence, rather than tradition, personal judgment, or other influences.</a:t>
            </a:r>
          </a:p>
          <a:p>
            <a:pPr algn="just"/>
            <a:endParaRPr lang="en-US" sz="1400" dirty="0"/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wisdom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available empirical evidence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decisions about how to deliver instruction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C536B-B4D4-C9C5-4EBE-CF7AFB9D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5ABC8-FB2E-A538-5604-2441DA5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8867-9E82-84D0-8481-160F86C7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56975" y="2231839"/>
            <a:ext cx="5926897" cy="1765717"/>
          </a:xfrm>
        </p:spPr>
        <p:txBody>
          <a:bodyPr/>
          <a:lstStyle/>
          <a:p>
            <a:pPr algn="ctr"/>
            <a:r>
              <a:rPr lang="en-US" sz="6600" dirty="0"/>
              <a:t>Evidence Based Education</a:t>
            </a:r>
            <a:endParaRPr lang="en-US" sz="7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EF69-0AFA-3E8D-6B3E-173C1D81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34" y="6453386"/>
            <a:ext cx="3056481" cy="404614"/>
          </a:xfrm>
        </p:spPr>
        <p:txBody>
          <a:bodyPr/>
          <a:lstStyle/>
          <a:p>
            <a:r>
              <a:rPr lang="en-US"/>
              <a:t>Nargess Ramazanzadeh-PhD in Nursing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4DF740-4BF3-DF0E-56B0-1F68DAEFC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72" y="151249"/>
            <a:ext cx="4730902" cy="65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6F2A-F02E-80FC-5C12-D05B8A40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Wisdom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D9B0-45C2-15ED-A301-17F7DD58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judgment that individuals acquire through experience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professional wisdom is reflected in numerous ways, including the effective identification and incorporation of local circumstances into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019DA-8972-AD93-D441-A0D622AF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A6507-A76C-5C92-C0AA-3FA87A01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6F2A-F02E-80FC-5C12-D05B8A40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Evidence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D9B0-45C2-15ED-A301-17F7DD58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Scientifically based research from fields such as psychology, sociology, economics, and neuroscience, and especially from research in educational settings</a:t>
            </a:r>
          </a:p>
          <a:p>
            <a:pPr algn="just">
              <a:lnSpc>
                <a:spcPct val="150000"/>
              </a:lnSpc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measures of performance used to compare, evaluate, and monitor progress  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019DA-8972-AD93-D441-A0D622AF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Nargess Ramazanzadeh-PhD in 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A6507-A76C-5C92-C0AA-3FA87A01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67B-1006-4638-9246-F06E92684E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1994</Words>
  <Application>Microsoft Office PowerPoint</Application>
  <PresentationFormat>On-screen Show (4:3)</PresentationFormat>
  <Paragraphs>254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Franklin Gothic Book</vt:lpstr>
      <vt:lpstr>Times New Roman</vt:lpstr>
      <vt:lpstr>Tw Cen MT</vt:lpstr>
      <vt:lpstr>Tw Cen MT Condensed</vt:lpstr>
      <vt:lpstr>Wingdings</vt:lpstr>
      <vt:lpstr>Wingdings 3</vt:lpstr>
      <vt:lpstr>Ion</vt:lpstr>
      <vt:lpstr>Integral</vt:lpstr>
      <vt:lpstr>1_Ion</vt:lpstr>
      <vt:lpstr>Crop</vt:lpstr>
      <vt:lpstr>Office Theme</vt:lpstr>
      <vt:lpstr>1_Crop</vt:lpstr>
      <vt:lpstr>Evidence-Based Education</vt:lpstr>
      <vt:lpstr>PowerPoint Presentation</vt:lpstr>
      <vt:lpstr>PowerPoint Presentation</vt:lpstr>
      <vt:lpstr>Evidence-Based Practice (EBP)</vt:lpstr>
      <vt:lpstr>Evidence Based  practice (EBp)</vt:lpstr>
      <vt:lpstr>Evidence-Based Education</vt:lpstr>
      <vt:lpstr>Evidence Based Education</vt:lpstr>
      <vt:lpstr>Professional Wisdom</vt:lpstr>
      <vt:lpstr>Empirical Evidence</vt:lpstr>
      <vt:lpstr>Why are both needed?</vt:lpstr>
      <vt:lpstr>PowerPoint Presentation</vt:lpstr>
      <vt:lpstr>Healthcare System</vt:lpstr>
      <vt:lpstr>PowerPoint Presentation</vt:lpstr>
      <vt:lpstr>PowerPoint Presentation</vt:lpstr>
      <vt:lpstr>Level Of Evidence Hierarchy Of Evidence Search For Evidence</vt:lpstr>
      <vt:lpstr>Level of Evidence</vt:lpstr>
      <vt:lpstr>Grey Literature</vt:lpstr>
      <vt:lpstr>Hierarchy of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Evidence</vt:lpstr>
      <vt:lpstr>The Cochrane Library</vt:lpstr>
      <vt:lpstr>Search Question</vt:lpstr>
      <vt:lpstr>Boolean Operator  AND, OR, NOT</vt:lpstr>
      <vt:lpstr>PowerPoint Presentation</vt:lpstr>
      <vt:lpstr>The Joanna Briggs Institute Model of Evidence-based Healthcare</vt:lpstr>
      <vt:lpstr>JBI Model of EBHC</vt:lpstr>
      <vt:lpstr>JBI Model of EBHC</vt:lpstr>
      <vt:lpstr>PowerPoint Presentation</vt:lpstr>
      <vt:lpstr>PowerPoint Presentation</vt:lpstr>
      <vt:lpstr>Principles of EBE:</vt:lpstr>
      <vt:lpstr>PowerPoint Presentation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Care</dc:title>
  <dc:creator>Narciss.Rz</dc:creator>
  <cp:lastModifiedBy>javanmard, robab</cp:lastModifiedBy>
  <cp:revision>214</cp:revision>
  <dcterms:created xsi:type="dcterms:W3CDTF">2023-02-16T12:44:18Z</dcterms:created>
  <dcterms:modified xsi:type="dcterms:W3CDTF">2024-09-09T09:23:42Z</dcterms:modified>
</cp:coreProperties>
</file>