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342" r:id="rId4"/>
    <p:sldId id="261" r:id="rId5"/>
    <p:sldId id="286" r:id="rId6"/>
    <p:sldId id="329" r:id="rId7"/>
    <p:sldId id="327" r:id="rId8"/>
    <p:sldId id="333" r:id="rId9"/>
    <p:sldId id="262" r:id="rId10"/>
    <p:sldId id="328" r:id="rId11"/>
    <p:sldId id="343" r:id="rId12"/>
    <p:sldId id="265" r:id="rId13"/>
    <p:sldId id="280" r:id="rId14"/>
    <p:sldId id="349" r:id="rId15"/>
    <p:sldId id="282" r:id="rId16"/>
    <p:sldId id="288" r:id="rId17"/>
    <p:sldId id="330" r:id="rId18"/>
    <p:sldId id="331" r:id="rId19"/>
    <p:sldId id="290" r:id="rId20"/>
    <p:sldId id="291" r:id="rId21"/>
    <p:sldId id="292" r:id="rId22"/>
    <p:sldId id="293" r:id="rId23"/>
    <p:sldId id="294" r:id="rId24"/>
    <p:sldId id="332" r:id="rId25"/>
    <p:sldId id="295" r:id="rId26"/>
    <p:sldId id="296" r:id="rId27"/>
    <p:sldId id="298" r:id="rId28"/>
    <p:sldId id="334" r:id="rId29"/>
    <p:sldId id="299" r:id="rId30"/>
    <p:sldId id="335" r:id="rId31"/>
    <p:sldId id="300" r:id="rId32"/>
    <p:sldId id="303" r:id="rId33"/>
    <p:sldId id="304" r:id="rId34"/>
    <p:sldId id="336" r:id="rId35"/>
    <p:sldId id="305" r:id="rId36"/>
    <p:sldId id="306" r:id="rId37"/>
    <p:sldId id="308" r:id="rId38"/>
    <p:sldId id="307" r:id="rId39"/>
    <p:sldId id="344" r:id="rId40"/>
    <p:sldId id="337" r:id="rId41"/>
    <p:sldId id="338" r:id="rId42"/>
    <p:sldId id="310" r:id="rId43"/>
    <p:sldId id="345" r:id="rId44"/>
    <p:sldId id="339" r:id="rId45"/>
    <p:sldId id="346" r:id="rId46"/>
    <p:sldId id="312" r:id="rId47"/>
    <p:sldId id="314" r:id="rId48"/>
    <p:sldId id="315" r:id="rId49"/>
    <p:sldId id="316" r:id="rId50"/>
    <p:sldId id="317" r:id="rId51"/>
    <p:sldId id="318" r:id="rId52"/>
    <p:sldId id="319" r:id="rId53"/>
    <p:sldId id="320" r:id="rId54"/>
    <p:sldId id="321" r:id="rId55"/>
    <p:sldId id="322" r:id="rId56"/>
    <p:sldId id="324" r:id="rId57"/>
    <p:sldId id="347" r:id="rId58"/>
    <p:sldId id="34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5294" autoAdjust="0"/>
  </p:normalViewPr>
  <p:slideViewPr>
    <p:cSldViewPr>
      <p:cViewPr varScale="1">
        <p:scale>
          <a:sx n="98" d="100"/>
          <a:sy n="98" d="100"/>
        </p:scale>
        <p:origin x="762" y="78"/>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641B2-FD7A-4BF0-8C74-6262D32B23E2}" type="datetimeFigureOut">
              <a:rPr lang="en-US" smtClean="0"/>
              <a:t>3/6/2024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1000F-7323-41B7-94D8-84AEB7A7AD18}" type="slidenum">
              <a:rPr lang="en-US" smtClean="0"/>
              <a:t>‹#›</a:t>
            </a:fld>
            <a:endParaRPr lang="en-US"/>
          </a:p>
        </p:txBody>
      </p:sp>
    </p:spTree>
    <p:extLst>
      <p:ext uri="{BB962C8B-B14F-4D97-AF65-F5344CB8AC3E}">
        <p14:creationId xmlns:p14="http://schemas.microsoft.com/office/powerpoint/2010/main" val="333199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1000F-7323-41B7-94D8-84AEB7A7AD18}" type="slidenum">
              <a:rPr lang="en-US" smtClean="0"/>
              <a:t>22</a:t>
            </a:fld>
            <a:endParaRPr lang="en-US"/>
          </a:p>
        </p:txBody>
      </p:sp>
    </p:spTree>
    <p:extLst>
      <p:ext uri="{BB962C8B-B14F-4D97-AF65-F5344CB8AC3E}">
        <p14:creationId xmlns:p14="http://schemas.microsoft.com/office/powerpoint/2010/main" val="68218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C99AD5-8264-4B89-8861-DA8F938368B1}"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6024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C99AD5-8264-4B89-8861-DA8F938368B1}"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164329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C99AD5-8264-4B89-8861-DA8F938368B1}"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297106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C99AD5-8264-4B89-8861-DA8F938368B1}"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157762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C99AD5-8264-4B89-8861-DA8F938368B1}"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282977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C99AD5-8264-4B89-8861-DA8F938368B1}"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103122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C99AD5-8264-4B89-8861-DA8F938368B1}"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158316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C99AD5-8264-4B89-8861-DA8F938368B1}"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372439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99AD5-8264-4B89-8861-DA8F938368B1}"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231720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C99AD5-8264-4B89-8861-DA8F938368B1}"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71671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C99AD5-8264-4B89-8861-DA8F938368B1}"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99BD4-1EAA-4A9F-A51C-0D18F4EBA999}" type="slidenum">
              <a:rPr lang="en-US" smtClean="0"/>
              <a:t>‹#›</a:t>
            </a:fld>
            <a:endParaRPr lang="en-US"/>
          </a:p>
        </p:txBody>
      </p:sp>
    </p:spTree>
    <p:extLst>
      <p:ext uri="{BB962C8B-B14F-4D97-AF65-F5344CB8AC3E}">
        <p14:creationId xmlns:p14="http://schemas.microsoft.com/office/powerpoint/2010/main" val="2201309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99AD5-8264-4B89-8861-DA8F938368B1}" type="datetimeFigureOut">
              <a:rPr lang="en-US" smtClean="0"/>
              <a:t>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99BD4-1EAA-4A9F-A51C-0D18F4EBA999}" type="slidenum">
              <a:rPr lang="en-US" smtClean="0"/>
              <a:t>‹#›</a:t>
            </a:fld>
            <a:endParaRPr lang="en-US"/>
          </a:p>
        </p:txBody>
      </p:sp>
    </p:spTree>
    <p:extLst>
      <p:ext uri="{BB962C8B-B14F-4D97-AF65-F5344CB8AC3E}">
        <p14:creationId xmlns:p14="http://schemas.microsoft.com/office/powerpoint/2010/main" val="600461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132856"/>
            <a:ext cx="7772400" cy="1470025"/>
          </a:xfrm>
        </p:spPr>
        <p:txBody>
          <a:bodyPr/>
          <a:lstStyle/>
          <a:p>
            <a:r>
              <a:rPr lang="fa-IR" dirty="0"/>
              <a:t> </a:t>
            </a:r>
            <a:endParaRPr lang="en-US" dirty="0"/>
          </a:p>
        </p:txBody>
      </p:sp>
      <p:sp>
        <p:nvSpPr>
          <p:cNvPr id="3" name="Subtitle 2"/>
          <p:cNvSpPr>
            <a:spLocks noGrp="1"/>
          </p:cNvSpPr>
          <p:nvPr>
            <p:ph type="subTitle" idx="1"/>
          </p:nvPr>
        </p:nvSpPr>
        <p:spPr>
          <a:xfrm>
            <a:off x="323528" y="764704"/>
            <a:ext cx="8496944" cy="5616624"/>
          </a:xfrm>
        </p:spPr>
        <p:txBody>
          <a:bodyPr>
            <a:normAutofit/>
          </a:bodyPr>
          <a:lstStyle/>
          <a:p>
            <a:pPr rtl="1">
              <a:lnSpc>
                <a:spcPct val="150000"/>
              </a:lnSpc>
            </a:pPr>
            <a:r>
              <a:rPr lang="fa-IR" sz="2800" dirty="0">
                <a:solidFill>
                  <a:schemeClr val="tx1"/>
                </a:solidFill>
                <a:cs typeface="B Titr" pitchFamily="2" charset="-78"/>
              </a:rPr>
              <a:t>    عنوان دوره:</a:t>
            </a:r>
          </a:p>
          <a:p>
            <a:pPr rtl="1">
              <a:lnSpc>
                <a:spcPct val="150000"/>
              </a:lnSpc>
            </a:pPr>
            <a:r>
              <a:rPr lang="fa-IR" sz="2000" dirty="0">
                <a:solidFill>
                  <a:schemeClr val="tx1"/>
                </a:solidFill>
                <a:cs typeface="B Titr" pitchFamily="2" charset="-78"/>
              </a:rPr>
              <a:t>   مدیریت و برنامه ریزی آموزشی</a:t>
            </a:r>
          </a:p>
          <a:p>
            <a:pPr rtl="1">
              <a:lnSpc>
                <a:spcPct val="150000"/>
              </a:lnSpc>
            </a:pPr>
            <a:endParaRPr lang="fa-IR" sz="2000" dirty="0">
              <a:solidFill>
                <a:schemeClr val="tx1"/>
              </a:solidFill>
              <a:cs typeface="B Titr" pitchFamily="2" charset="-78"/>
            </a:endParaRPr>
          </a:p>
          <a:p>
            <a:pPr rtl="1">
              <a:lnSpc>
                <a:spcPct val="150000"/>
              </a:lnSpc>
            </a:pPr>
            <a:endParaRPr lang="fa-IR" sz="2000" dirty="0">
              <a:solidFill>
                <a:schemeClr val="tx1"/>
              </a:solidFill>
              <a:cs typeface="B Titr" pitchFamily="2" charset="-78"/>
            </a:endParaRPr>
          </a:p>
          <a:p>
            <a:pPr rtl="1">
              <a:lnSpc>
                <a:spcPct val="150000"/>
              </a:lnSpc>
            </a:pPr>
            <a:r>
              <a:rPr lang="fa-IR" sz="2000" dirty="0">
                <a:solidFill>
                  <a:schemeClr val="tx1"/>
                </a:solidFill>
                <a:cs typeface="B Titr" pitchFamily="2" charset="-78"/>
              </a:rPr>
              <a:t>    دکتر وحید رحمانی </a:t>
            </a:r>
          </a:p>
          <a:p>
            <a:pPr rtl="1">
              <a:lnSpc>
                <a:spcPct val="150000"/>
              </a:lnSpc>
            </a:pPr>
            <a:endParaRPr lang="fa-IR" sz="2800" dirty="0">
              <a:solidFill>
                <a:schemeClr val="tx1"/>
              </a:solidFill>
              <a:cs typeface="B Titr" pitchFamily="2" charset="-78"/>
            </a:endParaRPr>
          </a:p>
          <a:p>
            <a:pPr rtl="1">
              <a:lnSpc>
                <a:spcPct val="150000"/>
              </a:lnSpc>
            </a:pPr>
            <a:endParaRPr lang="fa-IR" sz="2800" dirty="0">
              <a:solidFill>
                <a:schemeClr val="tx1"/>
              </a:solidFill>
              <a:cs typeface="B Titr" pitchFamily="2" charset="-78"/>
            </a:endParaRPr>
          </a:p>
          <a:p>
            <a:pPr rtl="1">
              <a:lnSpc>
                <a:spcPct val="150000"/>
              </a:lnSpc>
            </a:pPr>
            <a:r>
              <a:rPr lang="fa-IR" sz="2000" dirty="0">
                <a:solidFill>
                  <a:schemeClr val="tx1"/>
                </a:solidFill>
                <a:cs typeface="B Titr" pitchFamily="2" charset="-78"/>
              </a:rPr>
              <a:t>    بهار 1402</a:t>
            </a:r>
          </a:p>
        </p:txBody>
      </p:sp>
    </p:spTree>
    <p:extLst>
      <p:ext uri="{BB962C8B-B14F-4D97-AF65-F5344CB8AC3E}">
        <p14:creationId xmlns:p14="http://schemas.microsoft.com/office/powerpoint/2010/main" val="78148634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568952" cy="5616624"/>
          </a:xfrm>
        </p:spPr>
        <p:txBody>
          <a:bodyPr>
            <a:noAutofit/>
          </a:bodyPr>
          <a:lstStyle/>
          <a:p>
            <a:pPr marL="0" indent="0" algn="just" rtl="1">
              <a:lnSpc>
                <a:spcPct val="120000"/>
              </a:lnSpc>
              <a:buNone/>
            </a:pPr>
            <a:r>
              <a:rPr lang="fa-IR" sz="2000" dirty="0">
                <a:solidFill>
                  <a:srgbClr val="FF0000"/>
                </a:solidFill>
                <a:cs typeface="B Titr" pitchFamily="2" charset="-78"/>
              </a:rPr>
              <a:t>هدف از برنامه ریزی</a:t>
            </a:r>
          </a:p>
          <a:p>
            <a:pPr marL="0" indent="0" algn="just" rtl="1">
              <a:lnSpc>
                <a:spcPct val="120000"/>
              </a:lnSpc>
              <a:buNone/>
            </a:pPr>
            <a:r>
              <a:rPr lang="fa-IR" sz="2000" dirty="0">
                <a:cs typeface="Lotus" panose="00000400000000000000" pitchFamily="2" charset="-78"/>
              </a:rPr>
              <a:t>به طور كلی اهداف هر برنامه ریزی عبارتند از:</a:t>
            </a:r>
          </a:p>
          <a:p>
            <a:pPr marL="0" indent="0" algn="just" rtl="1">
              <a:lnSpc>
                <a:spcPct val="120000"/>
              </a:lnSpc>
              <a:buNone/>
            </a:pPr>
            <a:r>
              <a:rPr lang="fa-IR" sz="2000" dirty="0">
                <a:cs typeface="Lotus" panose="00000400000000000000" pitchFamily="2" charset="-78"/>
              </a:rPr>
              <a:t>1- افزایش احتمال رسیدن به هدف از طریق تنظیم فعالیت ها</a:t>
            </a:r>
          </a:p>
          <a:p>
            <a:pPr marL="0" indent="0" algn="just" rtl="1">
              <a:lnSpc>
                <a:spcPct val="120000"/>
              </a:lnSpc>
              <a:buNone/>
            </a:pPr>
            <a:r>
              <a:rPr lang="fa-IR" sz="2000" dirty="0">
                <a:cs typeface="Lotus" panose="00000400000000000000" pitchFamily="2" charset="-78"/>
              </a:rPr>
              <a:t>2- افزایش منفعت اقتصادی از طریق مقرون به صرفه ساختن عملیات</a:t>
            </a:r>
          </a:p>
          <a:p>
            <a:pPr marL="0" indent="0" algn="just" rtl="1">
              <a:lnSpc>
                <a:spcPct val="120000"/>
              </a:lnSpc>
              <a:buNone/>
            </a:pPr>
            <a:r>
              <a:rPr lang="fa-IR" sz="2000" dirty="0">
                <a:cs typeface="Lotus" panose="00000400000000000000" pitchFamily="2" charset="-78"/>
              </a:rPr>
              <a:t>3- متمركز شدن بر طرق دستیابی به مقاصد و اهداف و احتراز از انحراف از مسیر</a:t>
            </a:r>
          </a:p>
          <a:p>
            <a:pPr marL="0" indent="0" algn="just" rtl="1">
              <a:lnSpc>
                <a:spcPct val="120000"/>
              </a:lnSpc>
              <a:buNone/>
            </a:pPr>
            <a:r>
              <a:rPr lang="fa-IR" sz="2000" dirty="0">
                <a:cs typeface="Lotus" panose="00000400000000000000" pitchFamily="2" charset="-78"/>
              </a:rPr>
              <a:t>4- مهیا ساختن ابزاری برای كنترل </a:t>
            </a:r>
          </a:p>
          <a:p>
            <a:pPr marL="0" indent="0" algn="just" rtl="1">
              <a:lnSpc>
                <a:spcPct val="120000"/>
              </a:lnSpc>
              <a:buNone/>
            </a:pPr>
            <a:endParaRPr lang="fa-IR" sz="2000" dirty="0">
              <a:cs typeface="Lotus" panose="00000400000000000000" pitchFamily="2" charset="-78"/>
            </a:endParaRPr>
          </a:p>
          <a:p>
            <a:pPr marL="0" indent="0" algn="just" rtl="1">
              <a:lnSpc>
                <a:spcPct val="120000"/>
              </a:lnSpc>
              <a:buNone/>
            </a:pPr>
            <a:r>
              <a:rPr lang="fa-IR" sz="2000" dirty="0">
                <a:solidFill>
                  <a:srgbClr val="FF0000"/>
                </a:solidFill>
                <a:cs typeface="B Titr" pitchFamily="2" charset="-78"/>
              </a:rPr>
              <a:t>اولویت برنامه ریزی </a:t>
            </a:r>
          </a:p>
          <a:p>
            <a:pPr marL="0" indent="0" algn="just" rtl="1">
              <a:lnSpc>
                <a:spcPct val="120000"/>
              </a:lnSpc>
              <a:buNone/>
            </a:pPr>
            <a:r>
              <a:rPr lang="fa-IR" sz="2000" dirty="0">
                <a:cs typeface="Lotus" panose="00000400000000000000" pitchFamily="2" charset="-78"/>
              </a:rPr>
              <a:t>برنامه ریزی بر سایر وظایف مدیران اولویت دارد و مقدم بر آنان است؛ به طوری كه اگر بخواهیم وظایف مدیر را در رئوس یک هرم در نظر بگیریم، بهتر است برنامه ریزی را در راس هرم مذكور قرار دهیم. البته همه وظایف مدیریت با هم مرتبط هستند ولی در میان آنها، برنامه ریزی از اهمیت و اولویت خاصی برخوردار است. </a:t>
            </a:r>
            <a:endParaRPr lang="en-US" sz="2000" dirty="0">
              <a:cs typeface="Lotus" panose="00000400000000000000"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3241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53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336704"/>
          </a:xfrm>
        </p:spPr>
        <p:txBody>
          <a:bodyPr>
            <a:normAutofit/>
          </a:bodyPr>
          <a:lstStyle/>
          <a:p>
            <a:pPr marL="0" lvl="0" indent="0" algn="just" rtl="1">
              <a:lnSpc>
                <a:spcPct val="150000"/>
              </a:lnSpc>
              <a:buNone/>
            </a:pPr>
            <a:r>
              <a:rPr lang="fa-IR" sz="2000" b="1" dirty="0">
                <a:solidFill>
                  <a:srgbClr val="FF0000"/>
                </a:solidFill>
                <a:cs typeface="B Titr" panose="00000700000000000000" pitchFamily="2" charset="-78"/>
              </a:rPr>
              <a:t>آینده نگری نیاز به بصیرت و دوراندیشی دارد</a:t>
            </a:r>
            <a:endParaRPr lang="fa-IR" sz="1500" b="1" dirty="0">
              <a:solidFill>
                <a:srgbClr val="FF0000"/>
              </a:solidFill>
              <a:cs typeface="Lotus" panose="00000400000000000000" pitchFamily="2" charset="-78"/>
            </a:endParaRPr>
          </a:p>
          <a:p>
            <a:pPr marL="0" lvl="0" indent="0" algn="just" rtl="1">
              <a:lnSpc>
                <a:spcPct val="150000"/>
              </a:lnSpc>
              <a:buNone/>
            </a:pPr>
            <a:r>
              <a:rPr lang="fa-IR" sz="1500" b="1" dirty="0">
                <a:solidFill>
                  <a:srgbClr val="FF0000"/>
                </a:solidFill>
                <a:cs typeface="Lotus" panose="00000400000000000000" pitchFamily="2" charset="-78"/>
              </a:rPr>
              <a:t> </a:t>
            </a:r>
            <a:r>
              <a:rPr lang="fa-IR" sz="1800" dirty="0">
                <a:solidFill>
                  <a:prstClr val="black"/>
                </a:solidFill>
                <a:cs typeface="B Lotus" panose="00000400000000000000" pitchFamily="2" charset="-78"/>
              </a:rPr>
              <a:t>بصیرت </a:t>
            </a:r>
            <a:r>
              <a:rPr lang="en-US" sz="1800" dirty="0">
                <a:solidFill>
                  <a:prstClr val="black"/>
                </a:solidFill>
                <a:cs typeface="B Lotus" panose="00000400000000000000" pitchFamily="2" charset="-78"/>
              </a:rPr>
              <a:t>Vision</a:t>
            </a:r>
            <a:r>
              <a:rPr lang="fa-IR" sz="1800" dirty="0">
                <a:solidFill>
                  <a:prstClr val="black"/>
                </a:solidFill>
                <a:cs typeface="B Lotus" panose="00000400000000000000" pitchFamily="2" charset="-78"/>
              </a:rPr>
              <a:t> عبارت از بینایی باطنی یا ادراكی و</a:t>
            </a:r>
            <a:r>
              <a:rPr lang="en-US" sz="1800" dirty="0">
                <a:solidFill>
                  <a:prstClr val="black"/>
                </a:solidFill>
                <a:cs typeface="B Lotus" panose="00000400000000000000" pitchFamily="2" charset="-78"/>
              </a:rPr>
              <a:t> </a:t>
            </a:r>
            <a:r>
              <a:rPr lang="fa-IR" sz="1800" dirty="0">
                <a:solidFill>
                  <a:prstClr val="black"/>
                </a:solidFill>
                <a:cs typeface="B Lotus" panose="00000400000000000000" pitchFamily="2" charset="-78"/>
              </a:rPr>
              <a:t>ذهنی كه میتواند از مجموع ظواهر، ویژگی ها و عوامل مرتبط با یک محیط یا واقعه و شرایط حاكم برآن تصویری</a:t>
            </a:r>
            <a:r>
              <a:rPr lang="en-US" sz="1800" dirty="0">
                <a:solidFill>
                  <a:prstClr val="black"/>
                </a:solidFill>
                <a:cs typeface="B Lotus" panose="00000400000000000000" pitchFamily="2" charset="-78"/>
              </a:rPr>
              <a:t> </a:t>
            </a:r>
            <a:r>
              <a:rPr lang="fa-IR" sz="1800" dirty="0">
                <a:solidFill>
                  <a:prstClr val="black"/>
                </a:solidFill>
                <a:cs typeface="B Lotus" panose="00000400000000000000" pitchFamily="2" charset="-78"/>
              </a:rPr>
              <a:t>توسعه یافته از آن در ذهن خود در زمانی از آینده بسازد.</a:t>
            </a:r>
          </a:p>
          <a:p>
            <a:pPr marL="0" lvl="0" indent="0" algn="just" rtl="1">
              <a:lnSpc>
                <a:spcPct val="150000"/>
              </a:lnSpc>
              <a:buNone/>
            </a:pPr>
            <a:r>
              <a:rPr lang="fa-IR" sz="1800" dirty="0">
                <a:solidFill>
                  <a:prstClr val="black"/>
                </a:solidFill>
                <a:cs typeface="B Lotus" panose="00000400000000000000" pitchFamily="2" charset="-78"/>
              </a:rPr>
              <a:t>هر چه</a:t>
            </a:r>
            <a:r>
              <a:rPr lang="en-US" sz="1800" dirty="0">
                <a:solidFill>
                  <a:prstClr val="black"/>
                </a:solidFill>
                <a:cs typeface="B Lotus" panose="00000400000000000000" pitchFamily="2" charset="-78"/>
              </a:rPr>
              <a:t> </a:t>
            </a:r>
            <a:r>
              <a:rPr lang="fa-IR" sz="1800" dirty="0">
                <a:solidFill>
                  <a:prstClr val="black"/>
                </a:solidFill>
                <a:cs typeface="B Lotus" panose="00000400000000000000" pitchFamily="2" charset="-78"/>
              </a:rPr>
              <a:t>برنامه</a:t>
            </a:r>
            <a:r>
              <a:rPr lang="en-US" sz="1800" dirty="0">
                <a:solidFill>
                  <a:prstClr val="black"/>
                </a:solidFill>
                <a:cs typeface="B Lotus" panose="00000400000000000000" pitchFamily="2" charset="-78"/>
              </a:rPr>
              <a:t> </a:t>
            </a:r>
            <a:r>
              <a:rPr lang="fa-IR" sz="1800" dirty="0">
                <a:solidFill>
                  <a:prstClr val="black"/>
                </a:solidFill>
                <a:cs typeface="B Lotus" panose="00000400000000000000" pitchFamily="2" charset="-78"/>
              </a:rPr>
              <a:t>ریزی بزرگ تر باشد، بیشتر وارد اعماق زمان آینده میشود و به همین دلیل، ذهنی تر و فلسفی تر میشود.</a:t>
            </a:r>
          </a:p>
          <a:p>
            <a:pPr marL="0" lvl="0" indent="0" algn="just" rtl="1">
              <a:lnSpc>
                <a:spcPct val="150000"/>
              </a:lnSpc>
              <a:buNone/>
            </a:pPr>
            <a:endParaRPr lang="fa-IR" sz="1800" dirty="0">
              <a:solidFill>
                <a:prstClr val="black"/>
              </a:solidFill>
              <a:cs typeface="B Lotus" panose="00000400000000000000" pitchFamily="2" charset="-78"/>
            </a:endParaRPr>
          </a:p>
          <a:p>
            <a:pPr marL="0" lvl="0" indent="0" algn="just" rtl="1">
              <a:lnSpc>
                <a:spcPct val="150000"/>
              </a:lnSpc>
              <a:buNone/>
            </a:pPr>
            <a:r>
              <a:rPr lang="fa-IR" sz="2000" b="1" dirty="0">
                <a:solidFill>
                  <a:srgbClr val="FF0000"/>
                </a:solidFill>
                <a:cs typeface="B Titr" panose="00000700000000000000" pitchFamily="2" charset="-78"/>
              </a:rPr>
              <a:t>برنامه ریزی کارکردی توسعه طلبانه و مطلوبیت جویانه است</a:t>
            </a:r>
          </a:p>
          <a:p>
            <a:pPr lvl="0" algn="just" rtl="1">
              <a:lnSpc>
                <a:spcPct val="150000"/>
              </a:lnSpc>
              <a:buFont typeface="Wingdings" panose="05000000000000000000" pitchFamily="2" charset="2"/>
              <a:buChar char="v"/>
            </a:pPr>
            <a:r>
              <a:rPr lang="fa-IR" sz="1800" dirty="0">
                <a:solidFill>
                  <a:prstClr val="black"/>
                </a:solidFill>
                <a:cs typeface="B Lotus" panose="00000400000000000000" pitchFamily="2" charset="-78"/>
              </a:rPr>
              <a:t>برنامه های توسعه كشورها بر پایه</a:t>
            </a:r>
            <a:r>
              <a:rPr lang="en-US" sz="1800" dirty="0">
                <a:solidFill>
                  <a:prstClr val="black"/>
                </a:solidFill>
                <a:cs typeface="B Lotus" panose="00000400000000000000" pitchFamily="2" charset="-78"/>
              </a:rPr>
              <a:t> </a:t>
            </a:r>
            <a:r>
              <a:rPr lang="fa-IR" sz="1800" dirty="0">
                <a:solidFill>
                  <a:prstClr val="black"/>
                </a:solidFill>
                <a:cs typeface="B Lotus" panose="00000400000000000000" pitchFamily="2" charset="-78"/>
              </a:rPr>
              <a:t>مطالعه منابع استراتژیک در زمینه های مختلف مانند خاك، انرژی، آب و هوا، جمعیت و غیره است كه از طریق</a:t>
            </a:r>
            <a:r>
              <a:rPr lang="en-US" sz="1800" dirty="0">
                <a:solidFill>
                  <a:prstClr val="black"/>
                </a:solidFill>
                <a:cs typeface="B Lotus" panose="00000400000000000000" pitchFamily="2" charset="-78"/>
              </a:rPr>
              <a:t> </a:t>
            </a:r>
            <a:r>
              <a:rPr lang="fa-IR" sz="1800" dirty="0">
                <a:solidFill>
                  <a:prstClr val="black"/>
                </a:solidFill>
                <a:cs typeface="B Lotus" panose="00000400000000000000" pitchFamily="2" charset="-78"/>
              </a:rPr>
              <a:t>انتخاب اهداف كلان و برنامه های استراتژیک انجام میشود. به همین دلیل، جوامع برای استفاده از منابع، زمینه</a:t>
            </a:r>
            <a:r>
              <a:rPr lang="en-US" sz="1800" dirty="0">
                <a:solidFill>
                  <a:prstClr val="black"/>
                </a:solidFill>
                <a:cs typeface="B Lotus" panose="00000400000000000000" pitchFamily="2" charset="-78"/>
              </a:rPr>
              <a:t> </a:t>
            </a:r>
            <a:r>
              <a:rPr lang="fa-IR" sz="1800" dirty="0">
                <a:solidFill>
                  <a:prstClr val="black"/>
                </a:solidFill>
                <a:cs typeface="B Lotus" panose="00000400000000000000" pitchFamily="2" charset="-78"/>
              </a:rPr>
              <a:t>های پرورش منابع انسانی خود را با طراحی و اجرای برنامه های آموزشی در مدارس و دانشگاهها ها فراهم</a:t>
            </a:r>
            <a:r>
              <a:rPr lang="en-US" sz="1800" dirty="0">
                <a:solidFill>
                  <a:prstClr val="black"/>
                </a:solidFill>
                <a:cs typeface="B Lotus" panose="00000400000000000000" pitchFamily="2" charset="-78"/>
              </a:rPr>
              <a:t> </a:t>
            </a:r>
            <a:r>
              <a:rPr lang="fa-IR" sz="1800" dirty="0">
                <a:solidFill>
                  <a:prstClr val="black"/>
                </a:solidFill>
                <a:cs typeface="B Lotus" panose="00000400000000000000" pitchFamily="2" charset="-78"/>
              </a:rPr>
              <a:t>میسازند.</a:t>
            </a:r>
          </a:p>
          <a:p>
            <a:pPr marL="0" lvl="0" indent="0" algn="just" rtl="1">
              <a:lnSpc>
                <a:spcPct val="150000"/>
              </a:lnSpc>
              <a:buNone/>
            </a:pPr>
            <a:endParaRPr lang="fa-IR" sz="1800" dirty="0">
              <a:solidFill>
                <a:prstClr val="black"/>
              </a:solidFill>
              <a:cs typeface="B Lotus" panose="00000400000000000000" pitchFamily="2" charset="-78"/>
            </a:endParaRPr>
          </a:p>
          <a:p>
            <a:pPr marL="0" lvl="0" indent="0" algn="just" rtl="1">
              <a:lnSpc>
                <a:spcPct val="150000"/>
              </a:lnSpc>
              <a:buNone/>
            </a:pPr>
            <a:r>
              <a:rPr lang="en-US" sz="1800" dirty="0">
                <a:solidFill>
                  <a:prstClr val="black"/>
                </a:solidFill>
                <a:cs typeface="B Lotus" panose="00000400000000000000" pitchFamily="2" charset="-78"/>
              </a:rPr>
              <a:t> </a:t>
            </a:r>
            <a:endParaRPr lang="fa-IR" sz="1800" dirty="0">
              <a:cs typeface="B Lotus" panose="00000400000000000000" pitchFamily="2" charset="-78"/>
            </a:endParaRPr>
          </a:p>
        </p:txBody>
      </p:sp>
    </p:spTree>
    <p:extLst>
      <p:ext uri="{BB962C8B-B14F-4D97-AF65-F5344CB8AC3E}">
        <p14:creationId xmlns:p14="http://schemas.microsoft.com/office/powerpoint/2010/main" val="288087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t> </a:t>
            </a:r>
            <a:endParaRPr lang="en-US" dirty="0"/>
          </a:p>
        </p:txBody>
      </p:sp>
      <p:sp>
        <p:nvSpPr>
          <p:cNvPr id="3" name="Subtitle 2"/>
          <p:cNvSpPr>
            <a:spLocks noGrp="1"/>
          </p:cNvSpPr>
          <p:nvPr>
            <p:ph type="subTitle" idx="1"/>
          </p:nvPr>
        </p:nvSpPr>
        <p:spPr>
          <a:xfrm>
            <a:off x="143508" y="116632"/>
            <a:ext cx="8856984" cy="6552728"/>
          </a:xfrm>
          <a:ln>
            <a:solidFill>
              <a:schemeClr val="accent1"/>
            </a:solidFill>
          </a:ln>
        </p:spPr>
        <p:txBody>
          <a:bodyPr>
            <a:normAutofit fontScale="85000" lnSpcReduction="20000"/>
          </a:bodyPr>
          <a:lstStyle/>
          <a:p>
            <a:pPr marL="285750" indent="-285750" algn="just" rtl="1">
              <a:lnSpc>
                <a:spcPct val="150000"/>
              </a:lnSpc>
              <a:buFont typeface="Arial" panose="020B0604020202020204" pitchFamily="34" charset="0"/>
              <a:buChar char="•"/>
            </a:pPr>
            <a:r>
              <a:rPr lang="fa-IR" sz="2600" b="1" dirty="0">
                <a:solidFill>
                  <a:srgbClr val="FF0000"/>
                </a:solidFill>
                <a:cs typeface="B Titr" panose="00000700000000000000" pitchFamily="2" charset="-78"/>
              </a:rPr>
              <a:t>برنامه</a:t>
            </a:r>
            <a:r>
              <a:rPr lang="en-US" sz="2600" b="1" dirty="0">
                <a:solidFill>
                  <a:srgbClr val="FF0000"/>
                </a:solidFill>
                <a:cs typeface="B Titr" panose="00000700000000000000" pitchFamily="2" charset="-78"/>
              </a:rPr>
              <a:t> </a:t>
            </a:r>
            <a:r>
              <a:rPr lang="fa-IR" sz="2600" b="1" dirty="0">
                <a:solidFill>
                  <a:srgbClr val="FF0000"/>
                </a:solidFill>
                <a:cs typeface="B Titr" panose="00000700000000000000" pitchFamily="2" charset="-78"/>
              </a:rPr>
              <a:t>ریزی با بلوغ و رشد فکری افراد وابسته است</a:t>
            </a:r>
          </a:p>
          <a:p>
            <a:pPr algn="just" rtl="1">
              <a:lnSpc>
                <a:spcPct val="150000"/>
              </a:lnSpc>
            </a:pPr>
            <a:r>
              <a:rPr lang="fa-IR" sz="1900" b="1" dirty="0">
                <a:solidFill>
                  <a:srgbClr val="FF0000"/>
                </a:solidFill>
                <a:cs typeface="Lotus" panose="00000400000000000000" pitchFamily="2" charset="-78"/>
              </a:rPr>
              <a:t> </a:t>
            </a:r>
            <a:r>
              <a:rPr lang="fa-IR" sz="2300" dirty="0">
                <a:solidFill>
                  <a:schemeClr val="tx1"/>
                </a:solidFill>
                <a:cs typeface="B Lotus" panose="00000400000000000000" pitchFamily="2" charset="-78"/>
              </a:rPr>
              <a:t>هر</a:t>
            </a:r>
            <a:r>
              <a:rPr lang="fa-IR" sz="2300" dirty="0">
                <a:solidFill>
                  <a:schemeClr val="tx1"/>
                </a:solidFill>
                <a:cs typeface="Lotus" panose="00000400000000000000" pitchFamily="2" charset="-78"/>
              </a:rPr>
              <a:t> چه برنامه ها بلند مدت تر باشند، عمیق تر</a:t>
            </a:r>
            <a:r>
              <a:rPr lang="en-US" sz="2300" dirty="0">
                <a:solidFill>
                  <a:schemeClr val="tx1"/>
                </a:solidFill>
                <a:cs typeface="Lotus" panose="00000400000000000000" pitchFamily="2" charset="-78"/>
              </a:rPr>
              <a:t> </a:t>
            </a:r>
            <a:r>
              <a:rPr lang="fa-IR" sz="2300" dirty="0">
                <a:solidFill>
                  <a:schemeClr val="tx1"/>
                </a:solidFill>
                <a:cs typeface="Lotus" panose="00000400000000000000" pitchFamily="2" charset="-78"/>
              </a:rPr>
              <a:t>هستند. برنامه های ایده آل، با ارزش و معتبرتر، برنامه های بلند مدت تر هستند. بلوغ افراد و جوامع با بزرگی</a:t>
            </a:r>
            <a:r>
              <a:rPr lang="en-US" sz="2300" dirty="0">
                <a:solidFill>
                  <a:schemeClr val="tx1"/>
                </a:solidFill>
                <a:cs typeface="Lotus" panose="00000400000000000000" pitchFamily="2" charset="-78"/>
              </a:rPr>
              <a:t> </a:t>
            </a:r>
            <a:r>
              <a:rPr lang="fa-IR" sz="2300" dirty="0">
                <a:solidFill>
                  <a:schemeClr val="tx1"/>
                </a:solidFill>
                <a:cs typeface="Lotus" panose="00000400000000000000" pitchFamily="2" charset="-78"/>
              </a:rPr>
              <a:t>برنامه و بلند مدت بودن آن همبستگی دارد. وقتی میگوئیم كه فردی یا جامعه ای بزرگ است، در درجه اول</a:t>
            </a:r>
            <a:r>
              <a:rPr lang="en-US" sz="2300" dirty="0">
                <a:solidFill>
                  <a:schemeClr val="tx1"/>
                </a:solidFill>
                <a:cs typeface="Lotus" panose="00000400000000000000" pitchFamily="2" charset="-78"/>
              </a:rPr>
              <a:t> </a:t>
            </a:r>
            <a:r>
              <a:rPr lang="fa-IR" sz="2300" dirty="0">
                <a:solidFill>
                  <a:schemeClr val="tx1"/>
                </a:solidFill>
                <a:cs typeface="Lotus" panose="00000400000000000000" pitchFamily="2" charset="-78"/>
              </a:rPr>
              <a:t>منظور ما برنامه دار بودن و هدفداری آن هاست. پس، افراد و جوامع، هر چه قدر آینده نگرتر باشند، هدفدارتر</a:t>
            </a:r>
            <a:r>
              <a:rPr lang="en-US" sz="2300" dirty="0">
                <a:solidFill>
                  <a:schemeClr val="tx1"/>
                </a:solidFill>
                <a:cs typeface="Lotus" panose="00000400000000000000" pitchFamily="2" charset="-78"/>
              </a:rPr>
              <a:t> </a:t>
            </a:r>
            <a:r>
              <a:rPr lang="fa-IR" sz="2300" dirty="0">
                <a:solidFill>
                  <a:schemeClr val="tx1"/>
                </a:solidFill>
                <a:cs typeface="Lotus" panose="00000400000000000000" pitchFamily="2" charset="-78"/>
              </a:rPr>
              <a:t>هستند و هرچه قدر هدفدارتر باشند، برنامه دارترند و هر چه قدر برنامه دارتر باشند بالغ تر هستند.</a:t>
            </a:r>
            <a:endParaRPr lang="en-US" sz="2100" dirty="0">
              <a:solidFill>
                <a:schemeClr val="tx1"/>
              </a:solidFill>
              <a:cs typeface="Lotus" panose="00000400000000000000" pitchFamily="2" charset="-78"/>
            </a:endParaRPr>
          </a:p>
          <a:p>
            <a:pPr marL="285750" indent="-285750" algn="just" rtl="1">
              <a:lnSpc>
                <a:spcPct val="150000"/>
              </a:lnSpc>
              <a:buFont typeface="Arial" panose="020B0604020202020204" pitchFamily="34" charset="0"/>
              <a:buChar char="•"/>
            </a:pPr>
            <a:r>
              <a:rPr lang="fa-IR" sz="2600" b="1" dirty="0">
                <a:solidFill>
                  <a:srgbClr val="FF0000"/>
                </a:solidFill>
                <a:cs typeface="B Titr" panose="00000700000000000000" pitchFamily="2" charset="-78"/>
              </a:rPr>
              <a:t>برنامه</a:t>
            </a:r>
            <a:r>
              <a:rPr lang="en-US" sz="2600" b="1" dirty="0">
                <a:solidFill>
                  <a:srgbClr val="FF0000"/>
                </a:solidFill>
                <a:cs typeface="B Titr" panose="00000700000000000000" pitchFamily="2" charset="-78"/>
              </a:rPr>
              <a:t> </a:t>
            </a:r>
            <a:r>
              <a:rPr lang="fa-IR" sz="2600" b="1" dirty="0">
                <a:solidFill>
                  <a:srgbClr val="FF0000"/>
                </a:solidFill>
                <a:cs typeface="B Titr" panose="00000700000000000000" pitchFamily="2" charset="-78"/>
              </a:rPr>
              <a:t>ریزی کارکردی هدف مدار، جهت دار و دورنگر است </a:t>
            </a:r>
            <a:endParaRPr lang="fa-IR" sz="2600" dirty="0">
              <a:solidFill>
                <a:schemeClr val="tx1"/>
              </a:solidFill>
              <a:cs typeface="B Titr" panose="00000700000000000000" pitchFamily="2" charset="-78"/>
            </a:endParaRPr>
          </a:p>
          <a:p>
            <a:pPr marL="342900" indent="-342900" algn="just" rtl="1">
              <a:lnSpc>
                <a:spcPct val="150000"/>
              </a:lnSpc>
              <a:buFont typeface="Wingdings" panose="05000000000000000000" pitchFamily="2" charset="2"/>
              <a:buChar char="v"/>
            </a:pPr>
            <a:r>
              <a:rPr lang="fa-IR" sz="2300" dirty="0">
                <a:solidFill>
                  <a:schemeClr val="tx1"/>
                </a:solidFill>
                <a:cs typeface="B Lotus" panose="00000400000000000000" pitchFamily="2" charset="-78"/>
              </a:rPr>
              <a:t>اگر هدف برنامه ریزی فقط پیش بینی آینده باشد؛ در</a:t>
            </a:r>
            <a:r>
              <a:rPr lang="en-US" sz="2300" dirty="0">
                <a:solidFill>
                  <a:schemeClr val="tx1"/>
                </a:solidFill>
                <a:cs typeface="B Lotus" panose="00000400000000000000" pitchFamily="2" charset="-78"/>
              </a:rPr>
              <a:t> </a:t>
            </a:r>
            <a:r>
              <a:rPr lang="fa-IR" sz="2300" dirty="0">
                <a:solidFill>
                  <a:schemeClr val="tx1"/>
                </a:solidFill>
                <a:cs typeface="B Lotus" panose="00000400000000000000" pitchFamily="2" charset="-78"/>
              </a:rPr>
              <a:t>این صورت فعالیتی "آینده نگر" است كه برنامه ریز تصویری از آینده را "نقاشی" میكند و ممكن است مشكلی</a:t>
            </a:r>
            <a:r>
              <a:rPr lang="en-US" sz="2300" dirty="0">
                <a:solidFill>
                  <a:schemeClr val="tx1"/>
                </a:solidFill>
                <a:cs typeface="B Lotus" panose="00000400000000000000" pitchFamily="2" charset="-78"/>
              </a:rPr>
              <a:t> </a:t>
            </a:r>
            <a:r>
              <a:rPr lang="fa-IR" sz="2300" dirty="0">
                <a:solidFill>
                  <a:schemeClr val="tx1"/>
                </a:solidFill>
                <a:cs typeface="B Lotus" panose="00000400000000000000" pitchFamily="2" charset="-78"/>
              </a:rPr>
              <a:t>تخیلی و رویایی داشته باشد.</a:t>
            </a:r>
          </a:p>
          <a:p>
            <a:pPr marL="342900" indent="-342900" algn="just" rtl="1">
              <a:lnSpc>
                <a:spcPct val="150000"/>
              </a:lnSpc>
              <a:buFont typeface="Wingdings" panose="05000000000000000000" pitchFamily="2" charset="2"/>
              <a:buChar char="v"/>
            </a:pPr>
            <a:r>
              <a:rPr lang="fa-IR" sz="2300" dirty="0">
                <a:solidFill>
                  <a:schemeClr val="tx1"/>
                </a:solidFill>
                <a:cs typeface="B Lotus" panose="00000400000000000000" pitchFamily="2" charset="-78"/>
              </a:rPr>
              <a:t> برنامه ریزی ممكن است هدفش ساختن و شكل دادن آینده باشد كه در این حالت</a:t>
            </a:r>
            <a:r>
              <a:rPr lang="en-US" sz="2300" dirty="0">
                <a:solidFill>
                  <a:schemeClr val="tx1"/>
                </a:solidFill>
                <a:cs typeface="B Lotus" panose="00000400000000000000" pitchFamily="2" charset="-78"/>
              </a:rPr>
              <a:t> </a:t>
            </a:r>
            <a:r>
              <a:rPr lang="fa-IR" sz="2300" dirty="0">
                <a:solidFill>
                  <a:schemeClr val="tx1"/>
                </a:solidFill>
                <a:cs typeface="B Lotus" panose="00000400000000000000" pitchFamily="2" charset="-78"/>
              </a:rPr>
              <a:t>به آن "آینده ساز" می گوئیم كه در آن برنامه ریز تصویری از آینده در ذهن خود " عكاسی" می كند. </a:t>
            </a:r>
            <a:endParaRPr lang="en-US" sz="2300" dirty="0">
              <a:solidFill>
                <a:schemeClr val="tx1"/>
              </a:solidFill>
              <a:cs typeface="B Lotus" panose="00000400000000000000" pitchFamily="2" charset="-78"/>
            </a:endParaRPr>
          </a:p>
          <a:p>
            <a:pPr algn="just" rtl="1">
              <a:lnSpc>
                <a:spcPct val="150000"/>
              </a:lnSpc>
            </a:pPr>
            <a:r>
              <a:rPr lang="fa-IR" sz="2300" dirty="0">
                <a:solidFill>
                  <a:schemeClr val="tx1"/>
                </a:solidFill>
                <a:cs typeface="B Lotus" panose="00000400000000000000" pitchFamily="2" charset="-78"/>
              </a:rPr>
              <a:t>در این</a:t>
            </a:r>
            <a:r>
              <a:rPr lang="en-US" sz="2300" dirty="0">
                <a:solidFill>
                  <a:schemeClr val="tx1"/>
                </a:solidFill>
                <a:cs typeface="B Lotus" panose="00000400000000000000" pitchFamily="2" charset="-78"/>
              </a:rPr>
              <a:t> </a:t>
            </a:r>
            <a:r>
              <a:rPr lang="fa-IR" sz="2300" dirty="0">
                <a:solidFill>
                  <a:schemeClr val="tx1"/>
                </a:solidFill>
                <a:cs typeface="B Lotus" panose="00000400000000000000" pitchFamily="2" charset="-78"/>
              </a:rPr>
              <a:t>صورت برنامه ریزان مهندسین آینده ساز خوانده می شوند.</a:t>
            </a:r>
          </a:p>
          <a:p>
            <a:pPr algn="just" rtl="1">
              <a:lnSpc>
                <a:spcPct val="150000"/>
              </a:lnSpc>
            </a:pPr>
            <a:r>
              <a:rPr lang="fa-IR" sz="2300" dirty="0">
                <a:solidFill>
                  <a:schemeClr val="tx1"/>
                </a:solidFill>
                <a:cs typeface="B Lotus" panose="00000400000000000000" pitchFamily="2" charset="-78"/>
              </a:rPr>
              <a:t>در این آینده گزینی، برنامه ریز به انتخاب راه مناسبی</a:t>
            </a:r>
            <a:r>
              <a:rPr lang="en-US" sz="2300" dirty="0">
                <a:solidFill>
                  <a:schemeClr val="tx1"/>
                </a:solidFill>
                <a:cs typeface="B Lotus" panose="00000400000000000000" pitchFamily="2" charset="-78"/>
              </a:rPr>
              <a:t> </a:t>
            </a:r>
            <a:r>
              <a:rPr lang="fa-IR" sz="2300" dirty="0">
                <a:solidFill>
                  <a:schemeClr val="tx1"/>
                </a:solidFill>
                <a:cs typeface="B Lotus" panose="00000400000000000000" pitchFamily="2" charset="-78"/>
              </a:rPr>
              <a:t>از میان راه های مختلف و شقوق متنوع میپردازد.</a:t>
            </a:r>
            <a:r>
              <a:rPr lang="en-US" sz="2300" dirty="0">
                <a:solidFill>
                  <a:schemeClr val="tx1"/>
                </a:solidFill>
                <a:cs typeface="B Lotus" panose="00000400000000000000" pitchFamily="2" charset="-78"/>
              </a:rPr>
              <a:t> </a:t>
            </a:r>
            <a:endParaRPr lang="fa-IR" sz="2300" dirty="0">
              <a:solidFill>
                <a:schemeClr val="tx1"/>
              </a:solidFill>
              <a:cs typeface="B Lotus" panose="00000400000000000000" pitchFamily="2" charset="-78"/>
            </a:endParaRPr>
          </a:p>
          <a:p>
            <a:pPr algn="just" rtl="1">
              <a:lnSpc>
                <a:spcPct val="150000"/>
              </a:lnSpc>
            </a:pPr>
            <a:r>
              <a:rPr lang="fa-IR" sz="2300" dirty="0">
                <a:solidFill>
                  <a:schemeClr val="tx1"/>
                </a:solidFill>
                <a:cs typeface="B Lotus" panose="00000400000000000000" pitchFamily="2" charset="-78"/>
              </a:rPr>
              <a:t> در برنامه ریزی، جای كمتری برای تكرار فعالیت ها و اصطلاحاً روزمرگی و رفتارهای عادتی وجود دارد.</a:t>
            </a:r>
          </a:p>
        </p:txBody>
      </p:sp>
    </p:spTree>
    <p:extLst>
      <p:ext uri="{BB962C8B-B14F-4D97-AF65-F5344CB8AC3E}">
        <p14:creationId xmlns:p14="http://schemas.microsoft.com/office/powerpoint/2010/main" val="33287148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640960" cy="6048672"/>
          </a:xfrm>
        </p:spPr>
        <p:txBody>
          <a:bodyPr>
            <a:normAutofit/>
          </a:bodyPr>
          <a:lstStyle/>
          <a:p>
            <a:pPr marL="0" indent="0" algn="just" rtl="1">
              <a:lnSpc>
                <a:spcPct val="150000"/>
              </a:lnSpc>
              <a:buNone/>
            </a:pPr>
            <a:r>
              <a:rPr lang="fa-IR" sz="2000" b="1" dirty="0">
                <a:solidFill>
                  <a:srgbClr val="FF0000"/>
                </a:solidFill>
                <a:cs typeface="B Titr" panose="00000700000000000000" pitchFamily="2" charset="-78"/>
              </a:rPr>
              <a:t>یکی دیگر از کارکردهای برنامه</a:t>
            </a:r>
            <a:r>
              <a:rPr lang="en-US" sz="2000" b="1" dirty="0">
                <a:solidFill>
                  <a:srgbClr val="FF0000"/>
                </a:solidFill>
                <a:cs typeface="B Titr" panose="00000700000000000000" pitchFamily="2" charset="-78"/>
              </a:rPr>
              <a:t> </a:t>
            </a:r>
            <a:r>
              <a:rPr lang="fa-IR" sz="2000" b="1" dirty="0">
                <a:solidFill>
                  <a:srgbClr val="FF0000"/>
                </a:solidFill>
                <a:cs typeface="B Titr" panose="00000700000000000000" pitchFamily="2" charset="-78"/>
              </a:rPr>
              <a:t>ریزی ایجاد تعهد است. </a:t>
            </a:r>
            <a:endParaRPr lang="fa-IR" sz="1800" b="1" dirty="0">
              <a:solidFill>
                <a:srgbClr val="FF0000"/>
              </a:solidFill>
              <a:cs typeface="B Titr" panose="00000700000000000000" pitchFamily="2" charset="-78"/>
            </a:endParaRPr>
          </a:p>
          <a:p>
            <a:pPr marL="0" indent="0" algn="just" rtl="1">
              <a:lnSpc>
                <a:spcPct val="150000"/>
              </a:lnSpc>
              <a:buNone/>
            </a:pPr>
            <a:r>
              <a:rPr lang="fa-IR" sz="1800" dirty="0">
                <a:cs typeface="B Lotus" panose="00000400000000000000" pitchFamily="2" charset="-78"/>
              </a:rPr>
              <a:t>از آن جا كه برنامه</a:t>
            </a:r>
            <a:r>
              <a:rPr lang="en-US" sz="1800" dirty="0">
                <a:cs typeface="B Lotus" panose="00000400000000000000" pitchFamily="2" charset="-78"/>
              </a:rPr>
              <a:t> </a:t>
            </a:r>
            <a:r>
              <a:rPr lang="fa-IR" sz="1800" dirty="0">
                <a:cs typeface="B Lotus" panose="00000400000000000000" pitchFamily="2" charset="-78"/>
              </a:rPr>
              <a:t>ها، هدف های سازمان را</a:t>
            </a:r>
            <a:r>
              <a:rPr lang="en-US" sz="1800" dirty="0">
                <a:cs typeface="B Lotus" panose="00000400000000000000" pitchFamily="2" charset="-78"/>
              </a:rPr>
              <a:t> </a:t>
            </a:r>
            <a:r>
              <a:rPr lang="fa-IR" sz="1800" dirty="0">
                <a:cs typeface="B Lotus" panose="00000400000000000000" pitchFamily="2" charset="-78"/>
              </a:rPr>
              <a:t>تعیین میكنند و با پیش بینی و اعمال راهبردها و روشها، زمینه های اجرای آن را فراهم میسازند؛ نوعی تعهد</a:t>
            </a:r>
            <a:r>
              <a:rPr lang="en-US" sz="1800" dirty="0">
                <a:cs typeface="B Lotus" panose="00000400000000000000" pitchFamily="2" charset="-78"/>
              </a:rPr>
              <a:t> </a:t>
            </a:r>
            <a:r>
              <a:rPr lang="fa-IR" sz="1800" dirty="0">
                <a:cs typeface="B Lotus" panose="00000400000000000000" pitchFamily="2" charset="-78"/>
              </a:rPr>
              <a:t>و وفاداری در بین كاركنان و نیروی انسانی پدید می آورند.</a:t>
            </a:r>
          </a:p>
          <a:p>
            <a:pPr marL="0" indent="0" algn="just" rtl="1">
              <a:lnSpc>
                <a:spcPct val="150000"/>
              </a:lnSpc>
              <a:buNone/>
            </a:pPr>
            <a:r>
              <a:rPr lang="fa-IR" sz="1800" dirty="0">
                <a:cs typeface="B Lotus" panose="00000400000000000000" pitchFamily="2" charset="-78"/>
              </a:rPr>
              <a:t> اصل تعهد در برنامه</a:t>
            </a:r>
            <a:r>
              <a:rPr lang="en-US" sz="1800" dirty="0">
                <a:cs typeface="B Lotus" panose="00000400000000000000" pitchFamily="2" charset="-78"/>
              </a:rPr>
              <a:t> </a:t>
            </a:r>
            <a:r>
              <a:rPr lang="fa-IR" sz="1800" dirty="0">
                <a:cs typeface="B Lotus" panose="00000400000000000000" pitchFamily="2" charset="-78"/>
              </a:rPr>
              <a:t>ریزی به دلایل فراوان مانند مخارج</a:t>
            </a:r>
            <a:r>
              <a:rPr lang="en-US" sz="1800" dirty="0">
                <a:cs typeface="B Lotus" panose="00000400000000000000" pitchFamily="2" charset="-78"/>
              </a:rPr>
              <a:t> </a:t>
            </a:r>
            <a:r>
              <a:rPr lang="fa-IR" sz="1800" dirty="0">
                <a:cs typeface="B Lotus" panose="00000400000000000000" pitchFamily="2" charset="-78"/>
              </a:rPr>
              <a:t>زیاد بر برنامه</a:t>
            </a:r>
            <a:r>
              <a:rPr lang="en-US" sz="1800" dirty="0">
                <a:cs typeface="B Lotus" panose="00000400000000000000" pitchFamily="2" charset="-78"/>
              </a:rPr>
              <a:t> </a:t>
            </a:r>
            <a:r>
              <a:rPr lang="fa-IR" sz="1800" dirty="0">
                <a:cs typeface="B Lotus" panose="00000400000000000000" pitchFamily="2" charset="-78"/>
              </a:rPr>
              <a:t>ریزی، خطرپذیری، بلند مدت بودن كه انحراف از هر كدام موجب خسارت های زیاد و سرگردانی</a:t>
            </a:r>
            <a:r>
              <a:rPr lang="en-US" sz="1800" dirty="0">
                <a:cs typeface="B Lotus" panose="00000400000000000000" pitchFamily="2" charset="-78"/>
              </a:rPr>
              <a:t> </a:t>
            </a:r>
            <a:r>
              <a:rPr lang="fa-IR" sz="1800" dirty="0">
                <a:cs typeface="B Lotus" panose="00000400000000000000" pitchFamily="2" charset="-78"/>
              </a:rPr>
              <a:t>منابع، امكانات و نیروها میشود و همچنین این كه خطوط حركت را معین میكند، سبب تعهد در سازمان میشود.</a:t>
            </a:r>
          </a:p>
          <a:p>
            <a:pPr marL="0" indent="0" algn="just" rtl="1">
              <a:lnSpc>
                <a:spcPct val="150000"/>
              </a:lnSpc>
              <a:buNone/>
            </a:pPr>
            <a:r>
              <a:rPr lang="fa-IR" sz="1800" dirty="0">
                <a:cs typeface="B Lotus" panose="00000400000000000000" pitchFamily="2" charset="-78"/>
              </a:rPr>
              <a:t>برنامه ریزی مسیر زندگی سازمانی را مشخص میکند و فعالیت های افراد سازمان را در كار راهه</a:t>
            </a:r>
            <a:r>
              <a:rPr lang="en-US" sz="1800" dirty="0">
                <a:cs typeface="B Lotus" panose="00000400000000000000" pitchFamily="2" charset="-78"/>
              </a:rPr>
              <a:t> </a:t>
            </a:r>
            <a:r>
              <a:rPr lang="fa-IR" sz="1800" dirty="0">
                <a:cs typeface="B Lotus" panose="00000400000000000000" pitchFamily="2" charset="-78"/>
              </a:rPr>
              <a:t>معین قرار میدهد.</a:t>
            </a:r>
          </a:p>
          <a:p>
            <a:pPr marL="0" indent="0" algn="just" rtl="1">
              <a:lnSpc>
                <a:spcPct val="150000"/>
              </a:lnSpc>
              <a:buNone/>
            </a:pPr>
            <a:r>
              <a:rPr lang="fa-IR" sz="1800" dirty="0">
                <a:cs typeface="B Lotus" panose="00000400000000000000" pitchFamily="2" charset="-78"/>
              </a:rPr>
              <a:t> برنامه ریزی از اتلاف انرژیها، نیروها و منابع به علت روشن سازی مراحل و راهبردها</a:t>
            </a:r>
            <a:r>
              <a:rPr lang="en-US" sz="1800" dirty="0">
                <a:cs typeface="B Lotus" panose="00000400000000000000" pitchFamily="2" charset="-78"/>
              </a:rPr>
              <a:t> </a:t>
            </a:r>
            <a:r>
              <a:rPr lang="fa-IR" sz="1800" dirty="0">
                <a:cs typeface="B Lotus" panose="00000400000000000000" pitchFamily="2" charset="-78"/>
              </a:rPr>
              <a:t>جلوگیری میكند و استفاده رضایت بخش از آن ها را تا حدود زیادی تضمین میكند. برنامه ریزی سبب هدایت</a:t>
            </a:r>
            <a:r>
              <a:rPr lang="en-US" sz="1800" dirty="0">
                <a:cs typeface="B Lotus" panose="00000400000000000000" pitchFamily="2" charset="-78"/>
              </a:rPr>
              <a:t> </a:t>
            </a:r>
            <a:r>
              <a:rPr lang="fa-IR" sz="1800" dirty="0">
                <a:cs typeface="B Lotus" panose="00000400000000000000" pitchFamily="2" charset="-78"/>
              </a:rPr>
              <a:t>رفتار سازمانی میشود و امكان همكاری و فعالیت های گروهی را فراهم میسازد. </a:t>
            </a:r>
          </a:p>
          <a:p>
            <a:pPr marL="0" indent="0" algn="just" rtl="1">
              <a:lnSpc>
                <a:spcPct val="150000"/>
              </a:lnSpc>
              <a:buNone/>
            </a:pPr>
            <a:endParaRPr lang="fa-IR" sz="1600" dirty="0">
              <a:cs typeface="Lotus" panose="00000400000000000000" pitchFamily="2" charset="-78"/>
            </a:endParaRPr>
          </a:p>
          <a:p>
            <a:pPr marL="0" indent="0" algn="just" rtl="1">
              <a:lnSpc>
                <a:spcPct val="150000"/>
              </a:lnSpc>
              <a:buNone/>
            </a:pPr>
            <a:endParaRPr lang="fa-IR" sz="1600" dirty="0">
              <a:cs typeface="Lotus" panose="00000400000000000000" pitchFamily="2" charset="-78"/>
            </a:endParaRPr>
          </a:p>
        </p:txBody>
      </p:sp>
    </p:spTree>
    <p:extLst>
      <p:ext uri="{BB962C8B-B14F-4D97-AF65-F5344CB8AC3E}">
        <p14:creationId xmlns:p14="http://schemas.microsoft.com/office/powerpoint/2010/main" val="246780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7584" y="836712"/>
            <a:ext cx="7759364" cy="5328592"/>
          </a:xfrm>
          <a:prstGeom prst="rect">
            <a:avLst/>
          </a:prstGeom>
        </p:spPr>
      </p:pic>
    </p:spTree>
    <p:extLst>
      <p:ext uri="{BB962C8B-B14F-4D97-AF65-F5344CB8AC3E}">
        <p14:creationId xmlns:p14="http://schemas.microsoft.com/office/powerpoint/2010/main" val="403199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640960" cy="5976664"/>
          </a:xfrm>
        </p:spPr>
        <p:txBody>
          <a:bodyPr>
            <a:normAutofit/>
          </a:bodyPr>
          <a:lstStyle/>
          <a:p>
            <a:pPr marL="0" indent="0" algn="just" rtl="1">
              <a:lnSpc>
                <a:spcPct val="150000"/>
              </a:lnSpc>
              <a:buNone/>
            </a:pPr>
            <a:r>
              <a:rPr lang="fa-IR" sz="2000" b="1" dirty="0">
                <a:solidFill>
                  <a:srgbClr val="FF0000"/>
                </a:solidFill>
                <a:cs typeface="B Titr" panose="00000700000000000000" pitchFamily="2" charset="-78"/>
              </a:rPr>
              <a:t>برنامه ریزی، از طرف دیگر، در یک جامعه مبانی ارزشی دارد.</a:t>
            </a:r>
          </a:p>
          <a:p>
            <a:pPr marL="0" indent="0" algn="just" rtl="1">
              <a:lnSpc>
                <a:spcPct val="150000"/>
              </a:lnSpc>
              <a:buNone/>
            </a:pPr>
            <a:r>
              <a:rPr lang="fa-IR" sz="2000" b="1" dirty="0">
                <a:solidFill>
                  <a:srgbClr val="FF0000"/>
                </a:solidFill>
                <a:cs typeface="B Lotus" panose="00000400000000000000" pitchFamily="2" charset="-78"/>
              </a:rPr>
              <a:t> </a:t>
            </a:r>
            <a:r>
              <a:rPr lang="fa-IR" sz="2000" dirty="0">
                <a:cs typeface="B Lotus" panose="00000400000000000000" pitchFamily="2" charset="-78"/>
              </a:rPr>
              <a:t>مبانی ارزشی برنامه ها به فلسفه، اهداف، فرهنگ و ارزش های یک جامعه بر میگردد.</a:t>
            </a:r>
          </a:p>
          <a:p>
            <a:pPr marL="0" indent="0" algn="just" rtl="1">
              <a:lnSpc>
                <a:spcPct val="150000"/>
              </a:lnSpc>
              <a:buNone/>
            </a:pPr>
            <a:r>
              <a:rPr lang="fa-IR" sz="2000" dirty="0">
                <a:cs typeface="B Lotus" panose="00000400000000000000" pitchFamily="2" charset="-78"/>
              </a:rPr>
              <a:t> هر جامعه ای برحسب ارزش های حاكم بر آن جامعه، دارای معیارهای ارزشی خاص خود میباشد كه همه برنامه ها و رفتارهای آن ها تابع آن ارزش هاست. </a:t>
            </a:r>
          </a:p>
          <a:p>
            <a:pPr marL="0" indent="0" algn="just" rtl="1">
              <a:lnSpc>
                <a:spcPct val="150000"/>
              </a:lnSpc>
              <a:buNone/>
            </a:pPr>
            <a:endParaRPr lang="fa-IR" sz="2000" dirty="0">
              <a:cs typeface="B Lotus" panose="00000400000000000000" pitchFamily="2" charset="-78"/>
            </a:endParaRPr>
          </a:p>
          <a:p>
            <a:pPr marL="0" indent="0" algn="just" rtl="1">
              <a:lnSpc>
                <a:spcPct val="150000"/>
              </a:lnSpc>
              <a:buNone/>
            </a:pPr>
            <a:r>
              <a:rPr lang="fa-IR" sz="2000" dirty="0">
                <a:cs typeface="B Lotus" panose="00000400000000000000" pitchFamily="2" charset="-78"/>
              </a:rPr>
              <a:t>در جامعه ای كه فلسفه و دیدگاه های مادی یا ماتریالیستی حاكم باشد، بیشتر برنامه ها جنبه مادی و دنیایی دارد. همه معیارها برای كار و ارزشیابی آن، جنبه مادی و سوداگرانه دارد. بالعكس، در یک جامعه توحیدی مثل جامعه اسلامی، برنامه ریزی ها رنگی معنوی دارند و كار به عنوان یک مسئولیت و عبادت محسوب میشود و جنبه مادی كار در حد تأمین نیازها و نه بیشتر از آن در نظر گرفته میشود.</a:t>
            </a:r>
          </a:p>
          <a:p>
            <a:pPr marL="0" indent="0" algn="just" rtl="1">
              <a:lnSpc>
                <a:spcPct val="150000"/>
              </a:lnSpc>
              <a:buNone/>
            </a:pPr>
            <a:r>
              <a:rPr lang="fa-IR" sz="2000" dirty="0">
                <a:cs typeface="B Lotus" panose="00000400000000000000" pitchFamily="2" charset="-78"/>
              </a:rPr>
              <a:t> </a:t>
            </a:r>
          </a:p>
          <a:p>
            <a:pPr marL="0" indent="0" algn="just" rtl="1">
              <a:lnSpc>
                <a:spcPct val="150000"/>
              </a:lnSpc>
              <a:buNone/>
            </a:pPr>
            <a:r>
              <a:rPr lang="fa-IR" sz="2000" dirty="0">
                <a:cs typeface="B Lotus" panose="00000400000000000000" pitchFamily="2" charset="-78"/>
              </a:rPr>
              <a:t>بر این اساس، برنامه ریزی موضوعی ارزش مدار است و در همه جوامع برنامه ها منطبق بر تفكری كه بر جامعه حاكم است پی ریزی می شوند و به همین دلیل از جامعه ای تا جامعه دیگر فرق دارند. </a:t>
            </a:r>
          </a:p>
          <a:p>
            <a:pPr marL="0" indent="0" algn="just" rtl="1">
              <a:lnSpc>
                <a:spcPct val="150000"/>
              </a:lnSpc>
              <a:buNone/>
            </a:pPr>
            <a:endParaRPr lang="fa-IR" sz="2000" dirty="0">
              <a:cs typeface="Lotus" panose="00000400000000000000" pitchFamily="2" charset="-78"/>
            </a:endParaRPr>
          </a:p>
          <a:p>
            <a:pPr marL="0" indent="0" algn="just" rtl="1">
              <a:buNone/>
            </a:pPr>
            <a:endParaRPr lang="en-US" sz="2000" dirty="0">
              <a:cs typeface="Lotus" panose="00000400000000000000" pitchFamily="2" charset="-78"/>
            </a:endParaRPr>
          </a:p>
        </p:txBody>
      </p:sp>
    </p:spTree>
    <p:extLst>
      <p:ext uri="{BB962C8B-B14F-4D97-AF65-F5344CB8AC3E}">
        <p14:creationId xmlns:p14="http://schemas.microsoft.com/office/powerpoint/2010/main" val="37632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4248472"/>
          </a:xfrm>
        </p:spPr>
        <p:txBody>
          <a:bodyPr>
            <a:noAutofit/>
          </a:bodyPr>
          <a:lstStyle/>
          <a:p>
            <a:pPr marL="0" indent="0" algn="just" rtl="1">
              <a:lnSpc>
                <a:spcPct val="140000"/>
              </a:lnSpc>
              <a:spcBef>
                <a:spcPts val="0"/>
              </a:spcBef>
              <a:buNone/>
            </a:pPr>
            <a:r>
              <a:rPr lang="fa-IR" sz="2000" b="1" dirty="0">
                <a:solidFill>
                  <a:srgbClr val="FF0000"/>
                </a:solidFill>
                <a:cs typeface="B Titr" pitchFamily="2" charset="-78"/>
              </a:rPr>
              <a:t>برنامه ریزی سازمانی</a:t>
            </a:r>
          </a:p>
          <a:p>
            <a:pPr marL="0" indent="0" algn="just" rtl="1">
              <a:lnSpc>
                <a:spcPct val="140000"/>
              </a:lnSpc>
              <a:spcBef>
                <a:spcPts val="0"/>
              </a:spcBef>
              <a:buNone/>
            </a:pPr>
            <a:r>
              <a:rPr lang="fa-IR" sz="2000" dirty="0">
                <a:cs typeface="B Lotus" pitchFamily="2" charset="-78"/>
              </a:rPr>
              <a:t>برنامه ریزی سازمانی، فرآیند آگاهانه تصمیم گیری در مورد اهداف و فعالیت های آینده یک گروه، شركت، واحد كاری یا سازمان است.</a:t>
            </a:r>
          </a:p>
          <a:p>
            <a:pPr marL="0" indent="0" algn="just" rtl="1">
              <a:lnSpc>
                <a:spcPct val="140000"/>
              </a:lnSpc>
              <a:spcBef>
                <a:spcPts val="0"/>
              </a:spcBef>
              <a:buNone/>
            </a:pPr>
            <a:r>
              <a:rPr lang="fa-IR" sz="2000" dirty="0">
                <a:cs typeface="B Lotus" pitchFamily="2" charset="-78"/>
              </a:rPr>
              <a:t> برنامه ریزی سازمانی میتواند به سازمانها كمک كند تا اهداف مهمی را برای رشد كسب و كار خود تعیین و محقق كنند. </a:t>
            </a:r>
          </a:p>
          <a:p>
            <a:pPr marL="0" indent="0" algn="just" rtl="1">
              <a:lnSpc>
                <a:spcPct val="140000"/>
              </a:lnSpc>
              <a:spcBef>
                <a:spcPts val="0"/>
              </a:spcBef>
              <a:buNone/>
            </a:pPr>
            <a:r>
              <a:rPr lang="fa-IR" sz="2000" dirty="0">
                <a:cs typeface="B Lotus" pitchFamily="2" charset="-78"/>
              </a:rPr>
              <a:t>یک سازمان میتواند بیشتر جنبه های كسب و كار خود را از طریق یک برنامه سازمانی بهبود ببخشد. مدیر هر سازمان، برنامه ریزی را با یک تحلیل موقعیتی آغاز می نمایند و در چارچوب محدودیت زمانی و منابع، اطلاعات مرتبط با مسأله مورد برنامه ریزی را جمع آوری و تفسیر مینمایند و با توجه به مزایا، مضرات و تأثیرات بالقوه هر گزینه، مناسب ترین و امكان پذیرترین اهداف و طرح ها را برگزیده و مدیران و كاركنان را توجیه نموده و منابع مورد نیاز را در اختیار آنان گذاشته و به انجام آن تشویق مینمایند.</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638223"/>
            <a:ext cx="3240360" cy="22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40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784976" cy="6336704"/>
          </a:xfrm>
        </p:spPr>
        <p:txBody>
          <a:bodyPr>
            <a:noAutofit/>
          </a:bodyPr>
          <a:lstStyle/>
          <a:p>
            <a:pPr marL="0" indent="0" algn="just" rtl="1">
              <a:lnSpc>
                <a:spcPct val="130000"/>
              </a:lnSpc>
              <a:spcBef>
                <a:spcPts val="0"/>
              </a:spcBef>
              <a:buNone/>
            </a:pPr>
            <a:r>
              <a:rPr lang="fa-IR" sz="2000" b="1" dirty="0">
                <a:solidFill>
                  <a:srgbClr val="FF0000"/>
                </a:solidFill>
                <a:cs typeface="B Titr" pitchFamily="2" charset="-78"/>
              </a:rPr>
              <a:t>ابعاد و جنبه های برنامه ریزی در سازمان</a:t>
            </a:r>
          </a:p>
          <a:p>
            <a:pPr marL="0" indent="0" algn="just" rtl="1">
              <a:lnSpc>
                <a:spcPct val="130000"/>
              </a:lnSpc>
              <a:spcBef>
                <a:spcPts val="0"/>
              </a:spcBef>
              <a:buNone/>
            </a:pPr>
            <a:endParaRPr lang="fa-IR" sz="2000" dirty="0">
              <a:cs typeface="B Lotus" pitchFamily="2" charset="-78"/>
            </a:endParaRPr>
          </a:p>
          <a:p>
            <a:pPr marL="0" indent="0" algn="just" rtl="1">
              <a:lnSpc>
                <a:spcPct val="130000"/>
              </a:lnSpc>
              <a:buNone/>
            </a:pPr>
            <a:endParaRPr lang="en-US" sz="2000" dirty="0"/>
          </a:p>
          <a:p>
            <a:pPr marL="0" indent="0" algn="just" rtl="1">
              <a:lnSpc>
                <a:spcPct val="130000"/>
              </a:lnSpc>
              <a:spcBef>
                <a:spcPts val="0"/>
              </a:spcBef>
              <a:buNone/>
            </a:pPr>
            <a:endParaRPr lang="en-US" sz="2000" dirty="0">
              <a:cs typeface="B Lotus" pitchFamily="2"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568952" cy="525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91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136904" cy="6120680"/>
          </a:xfrm>
        </p:spPr>
        <p:txBody>
          <a:bodyPr>
            <a:noAutofit/>
          </a:bodyPr>
          <a:lstStyle/>
          <a:p>
            <a:pPr marL="0" indent="0" algn="just" rtl="1">
              <a:lnSpc>
                <a:spcPct val="130000"/>
              </a:lnSpc>
              <a:buNone/>
            </a:pPr>
            <a:r>
              <a:rPr lang="fa-IR" sz="2000" dirty="0">
                <a:solidFill>
                  <a:srgbClr val="FF0000"/>
                </a:solidFill>
                <a:cs typeface="B Titr" pitchFamily="2" charset="-78"/>
              </a:rPr>
              <a:t>برنامه ریزی موثر</a:t>
            </a:r>
          </a:p>
          <a:p>
            <a:pPr marL="0" indent="0" algn="just" rtl="1">
              <a:lnSpc>
                <a:spcPct val="130000"/>
              </a:lnSpc>
              <a:buNone/>
            </a:pPr>
            <a:r>
              <a:rPr lang="fa-IR" sz="2000" dirty="0">
                <a:cs typeface="Lotus" panose="00000400000000000000" pitchFamily="2" charset="-78"/>
              </a:rPr>
              <a:t>توجه به موارد زیر موجب موثر بودن برنامه ریزی می گردد:</a:t>
            </a:r>
          </a:p>
          <a:p>
            <a:pPr marL="0" indent="0" algn="just" rtl="1">
              <a:lnSpc>
                <a:spcPct val="130000"/>
              </a:lnSpc>
              <a:buNone/>
            </a:pPr>
            <a:r>
              <a:rPr lang="fa-IR" sz="2000" dirty="0">
                <a:cs typeface="Lotus" panose="00000400000000000000" pitchFamily="2" charset="-78"/>
              </a:rPr>
              <a:t>1- برنامه ریزی منطقی باید دارای مدت زمانی باشد كه بتواند كفایت انجام تعهدات ناشی از تصمیمات امروزی ما را بكند.</a:t>
            </a:r>
          </a:p>
          <a:p>
            <a:pPr marL="0" indent="0" algn="just" rtl="1">
              <a:lnSpc>
                <a:spcPct val="130000"/>
              </a:lnSpc>
              <a:buNone/>
            </a:pPr>
            <a:r>
              <a:rPr lang="fa-IR" sz="2000" dirty="0">
                <a:cs typeface="Lotus" panose="00000400000000000000" pitchFamily="2" charset="-78"/>
              </a:rPr>
              <a:t>2- همه افراد درگیر، درك صحیحی از برنامه و چگونگی اجرای آن داشته باشند.</a:t>
            </a:r>
          </a:p>
          <a:p>
            <a:pPr marL="0" indent="0" algn="just" rtl="1">
              <a:lnSpc>
                <a:spcPct val="130000"/>
              </a:lnSpc>
              <a:buNone/>
            </a:pPr>
            <a:r>
              <a:rPr lang="fa-IR" sz="2000" dirty="0">
                <a:cs typeface="Lotus" panose="00000400000000000000" pitchFamily="2" charset="-78"/>
              </a:rPr>
              <a:t>3- وجود همفكری و همكاری در امور برنامه ریزی</a:t>
            </a:r>
          </a:p>
          <a:p>
            <a:pPr marL="0" indent="0" algn="just" rtl="1">
              <a:lnSpc>
                <a:spcPct val="130000"/>
              </a:lnSpc>
              <a:buNone/>
            </a:pPr>
            <a:r>
              <a:rPr lang="fa-IR" sz="2000" dirty="0">
                <a:cs typeface="Lotus" panose="00000400000000000000" pitchFamily="2" charset="-78"/>
              </a:rPr>
              <a:t>4- ایجاد شرایط مناسب برای برنامه ریزی از سطوح بالای سازمان</a:t>
            </a:r>
          </a:p>
          <a:p>
            <a:pPr marL="0" indent="0" algn="just" rtl="1">
              <a:lnSpc>
                <a:spcPct val="130000"/>
              </a:lnSpc>
              <a:buNone/>
            </a:pPr>
            <a:r>
              <a:rPr lang="fa-IR" sz="2000" dirty="0">
                <a:cs typeface="Lotus" panose="00000400000000000000" pitchFamily="2" charset="-78"/>
              </a:rPr>
              <a:t>5- شروع برنامه ریزی از سطوح بالای سازمان و سازمان یافته باشد. </a:t>
            </a:r>
          </a:p>
          <a:p>
            <a:pPr marL="0" indent="0" algn="just" rtl="1">
              <a:lnSpc>
                <a:spcPct val="130000"/>
              </a:lnSpc>
              <a:buNone/>
            </a:pPr>
            <a:endParaRPr lang="en-US" sz="2000" dirty="0"/>
          </a:p>
          <a:p>
            <a:pPr marL="0" indent="0" algn="just" rtl="1">
              <a:lnSpc>
                <a:spcPct val="130000"/>
              </a:lnSpc>
              <a:spcBef>
                <a:spcPts val="0"/>
              </a:spcBef>
              <a:buNone/>
            </a:pPr>
            <a:endParaRPr lang="en-US" sz="2000" dirty="0">
              <a:cs typeface="B Lotus" pitchFamily="2" charset="-78"/>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869160"/>
            <a:ext cx="4194175"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011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33264"/>
            <a:ext cx="8670277" cy="6436096"/>
          </a:xfrm>
        </p:spPr>
        <p:txBody>
          <a:bodyPr>
            <a:noAutofit/>
          </a:bodyPr>
          <a:lstStyle/>
          <a:p>
            <a:pPr marL="0" indent="0" algn="r" rtl="1">
              <a:lnSpc>
                <a:spcPct val="110000"/>
              </a:lnSpc>
              <a:buNone/>
            </a:pPr>
            <a:r>
              <a:rPr lang="fa-IR" sz="2000" b="1" dirty="0">
                <a:solidFill>
                  <a:srgbClr val="FF0000"/>
                </a:solidFill>
                <a:cs typeface="B Titr" pitchFamily="2" charset="-78"/>
              </a:rPr>
              <a:t>محاسن برنامه ریزی</a:t>
            </a:r>
          </a:p>
          <a:p>
            <a:pPr marL="0" indent="0" algn="r" rtl="1">
              <a:lnSpc>
                <a:spcPct val="110000"/>
              </a:lnSpc>
              <a:buNone/>
            </a:pPr>
            <a:br>
              <a:rPr lang="fa-IR" sz="2000" b="1" dirty="0">
                <a:cs typeface="B Lotus" pitchFamily="2" charset="-78"/>
              </a:rPr>
            </a:br>
            <a:r>
              <a:rPr lang="fa-IR" sz="2000" dirty="0">
                <a:cs typeface="B Lotus" pitchFamily="2" charset="-78"/>
              </a:rPr>
              <a:t>برنامه ریزی در هر سازمان محاسن زیادی دارد كه مهمترین آنها به شرح ذیل است:</a:t>
            </a:r>
            <a:br>
              <a:rPr lang="fa-IR" sz="2000" dirty="0">
                <a:cs typeface="B Lotus" pitchFamily="2" charset="-78"/>
              </a:rPr>
            </a:br>
            <a:r>
              <a:rPr lang="fa-IR" sz="2000" dirty="0">
                <a:cs typeface="B Lotus" pitchFamily="2" charset="-78"/>
              </a:rPr>
              <a:t>1- تحقق اهداف سازمان</a:t>
            </a:r>
            <a:br>
              <a:rPr lang="fa-IR" sz="2000" dirty="0">
                <a:cs typeface="B Lotus" pitchFamily="2" charset="-78"/>
              </a:rPr>
            </a:br>
            <a:r>
              <a:rPr lang="fa-IR" sz="2000" dirty="0">
                <a:cs typeface="B Lotus" pitchFamily="2" charset="-78"/>
              </a:rPr>
              <a:t>2- برنامه ریزی، به ایجاد فرصت برای اجرای تصمیم ها كمک می كند.</a:t>
            </a:r>
            <a:br>
              <a:rPr lang="fa-IR" sz="2000" dirty="0">
                <a:cs typeface="B Lotus" pitchFamily="2" charset="-78"/>
              </a:rPr>
            </a:br>
            <a:r>
              <a:rPr lang="fa-IR" sz="2000" dirty="0">
                <a:cs typeface="B Lotus" pitchFamily="2" charset="-78"/>
              </a:rPr>
              <a:t>3- برنامه ریزی به اجرای منظم طرح ها و تحقق اهداف سازمان كمک میكند.</a:t>
            </a:r>
            <a:br>
              <a:rPr lang="fa-IR" sz="2000" dirty="0">
                <a:cs typeface="B Lotus" pitchFamily="2" charset="-78"/>
              </a:rPr>
            </a:br>
            <a:r>
              <a:rPr lang="fa-IR" sz="2000" dirty="0">
                <a:cs typeface="B Lotus" pitchFamily="2" charset="-78"/>
              </a:rPr>
              <a:t>4- برنامه ریزی عامل تطبیق رشد سریع فن آوری محیط با سازمان است.</a:t>
            </a:r>
            <a:br>
              <a:rPr lang="fa-IR" sz="2000" dirty="0">
                <a:cs typeface="B Lotus" pitchFamily="2" charset="-78"/>
              </a:rPr>
            </a:br>
            <a:r>
              <a:rPr lang="fa-IR" sz="2000" dirty="0">
                <a:cs typeface="B Lotus" pitchFamily="2" charset="-78"/>
              </a:rPr>
              <a:t>5- برنامه ریزی موجب تسریع رشد اقتصادی در سطح كلان میشود.</a:t>
            </a:r>
            <a:br>
              <a:rPr lang="fa-IR" sz="2000" dirty="0">
                <a:cs typeface="B Lotus" pitchFamily="2" charset="-78"/>
              </a:rPr>
            </a:br>
            <a:r>
              <a:rPr lang="fa-IR" sz="2000" dirty="0">
                <a:cs typeface="B Lotus" pitchFamily="2" charset="-78"/>
              </a:rPr>
              <a:t>6- برنامه ریزی مالی و بودجه بندی، ابزاری برای كنترل فعالیت ها محسوب میشود.</a:t>
            </a:r>
            <a:br>
              <a:rPr lang="fa-IR" sz="2000" dirty="0">
                <a:cs typeface="B Lotus" pitchFamily="2" charset="-78"/>
              </a:rPr>
            </a:br>
            <a:r>
              <a:rPr lang="fa-IR" sz="2000" dirty="0">
                <a:cs typeface="B Lotus" pitchFamily="2" charset="-78"/>
              </a:rPr>
              <a:t>7- برنامه ریزی به تقویت روحیه كار گروهی كمک میكند و به افزایش كارآیی سازمان می انجامد.</a:t>
            </a:r>
            <a:br>
              <a:rPr lang="fa-IR" sz="2000" dirty="0">
                <a:cs typeface="B Lotus" pitchFamily="2" charset="-78"/>
              </a:rPr>
            </a:br>
            <a:r>
              <a:rPr lang="fa-IR" sz="2000" dirty="0">
                <a:cs typeface="B Lotus" pitchFamily="2" charset="-78"/>
              </a:rPr>
              <a:t>با وجود محاسن زیاد برنامه ریزی، می توان محدودیت ها و معایبی نیز برای آن برشمرد.</a:t>
            </a:r>
            <a:br>
              <a:rPr lang="fa-IR" sz="2000" dirty="0">
                <a:cs typeface="B Lotus" pitchFamily="2" charset="-78"/>
              </a:rPr>
            </a:br>
            <a:endParaRPr lang="fa-IR" sz="2000" dirty="0">
              <a:cs typeface="B Lotus"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97152"/>
            <a:ext cx="319631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16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t> </a:t>
            </a:r>
            <a:endParaRPr lang="en-US" dirty="0"/>
          </a:p>
        </p:txBody>
      </p:sp>
      <p:sp>
        <p:nvSpPr>
          <p:cNvPr id="3" name="Subtitle 2"/>
          <p:cNvSpPr>
            <a:spLocks noGrp="1"/>
          </p:cNvSpPr>
          <p:nvPr>
            <p:ph type="subTitle" idx="1"/>
          </p:nvPr>
        </p:nvSpPr>
        <p:spPr>
          <a:xfrm>
            <a:off x="467544" y="404664"/>
            <a:ext cx="8208912" cy="5688632"/>
          </a:xfrm>
        </p:spPr>
        <p:txBody>
          <a:bodyPr>
            <a:noAutofit/>
          </a:bodyPr>
          <a:lstStyle/>
          <a:p>
            <a:pPr rtl="1">
              <a:lnSpc>
                <a:spcPct val="250000"/>
              </a:lnSpc>
            </a:pPr>
            <a:r>
              <a:rPr lang="fa-IR" sz="2000" b="1" dirty="0">
                <a:solidFill>
                  <a:schemeClr val="tx1"/>
                </a:solidFill>
                <a:cs typeface="B Lotus" panose="00000400000000000000" pitchFamily="2" charset="-78"/>
              </a:rPr>
              <a:t>بسمه تعالی</a:t>
            </a:r>
            <a:br>
              <a:rPr lang="fa-IR" sz="1800" b="1" dirty="0">
                <a:solidFill>
                  <a:schemeClr val="tx1"/>
                </a:solidFill>
                <a:cs typeface="B Lotus" panose="00000400000000000000" pitchFamily="2" charset="-78"/>
              </a:rPr>
            </a:br>
            <a:r>
              <a:rPr lang="fa-IR" sz="2000" b="1" dirty="0">
                <a:solidFill>
                  <a:schemeClr val="tx1"/>
                </a:solidFill>
                <a:cs typeface="B Lotus" panose="00000400000000000000" pitchFamily="2" charset="-78"/>
              </a:rPr>
              <a:t>پیامبر اکرم صلی الله علیه و آله و سلم فرمودند:</a:t>
            </a:r>
            <a:br>
              <a:rPr lang="fa-IR" sz="2000" b="1" dirty="0">
                <a:solidFill>
                  <a:schemeClr val="tx1"/>
                </a:solidFill>
                <a:cs typeface="B Lotus" panose="00000400000000000000" pitchFamily="2" charset="-78"/>
              </a:rPr>
            </a:br>
            <a:r>
              <a:rPr lang="fa-IR" sz="2000" b="1" dirty="0">
                <a:solidFill>
                  <a:srgbClr val="7030A0"/>
                </a:solidFill>
                <a:cs typeface="B Lotus" panose="00000400000000000000" pitchFamily="2" charset="-78"/>
              </a:rPr>
              <a:t>اَلْعِلْمُ خَزَائِنُ وَ مِفْتَاحُهَا اَلسُّؤَالُ - فَاسْأَلُوا يَرْحَمْكُمُ اَللَّهُ فَإِنَّهُ يُؤْجَرُ فِيهِ</a:t>
            </a:r>
            <a:br>
              <a:rPr lang="fa-IR" sz="2000" b="1" dirty="0">
                <a:solidFill>
                  <a:srgbClr val="7030A0"/>
                </a:solidFill>
                <a:cs typeface="B Lotus" panose="00000400000000000000" pitchFamily="2" charset="-78"/>
              </a:rPr>
            </a:br>
            <a:r>
              <a:rPr lang="fa-IR" sz="2000" b="1" dirty="0">
                <a:solidFill>
                  <a:srgbClr val="7030A0"/>
                </a:solidFill>
                <a:cs typeface="B Lotus" panose="00000400000000000000" pitchFamily="2" charset="-78"/>
              </a:rPr>
              <a:t>أَرْبَعَةٌ - اَلسَّائِلُ وَ اَلْمُعَلِّمُ وَ اَلْمُسْتَمِعُ وَ اَلْمُحِبُّ لَهُ</a:t>
            </a:r>
            <a:r>
              <a:rPr lang="en-US" sz="2000" b="1" dirty="0">
                <a:solidFill>
                  <a:srgbClr val="7030A0"/>
                </a:solidFill>
                <a:cs typeface="B Lotus" panose="00000400000000000000" pitchFamily="2" charset="-78"/>
              </a:rPr>
              <a:t> </a:t>
            </a:r>
            <a:r>
              <a:rPr lang="fa-IR" sz="2000" b="1" dirty="0">
                <a:solidFill>
                  <a:srgbClr val="7030A0"/>
                </a:solidFill>
                <a:cs typeface="B Lotus" panose="00000400000000000000" pitchFamily="2" charset="-78"/>
              </a:rPr>
              <a:t>معلجگن</a:t>
            </a:r>
            <a:br>
              <a:rPr lang="fa-IR" sz="2000" b="1" dirty="0">
                <a:solidFill>
                  <a:schemeClr val="tx1"/>
                </a:solidFill>
                <a:cs typeface="B Lotus" panose="00000400000000000000" pitchFamily="2" charset="-78"/>
              </a:rPr>
            </a:br>
            <a:r>
              <a:rPr lang="fa-IR" sz="2000" b="1" dirty="0">
                <a:solidFill>
                  <a:schemeClr val="tx1"/>
                </a:solidFill>
                <a:cs typeface="B Lotus" panose="00000400000000000000" pitchFamily="2" charset="-78"/>
              </a:rPr>
              <a:t>علم گنجینه هاست و کلید آن پرسش است بپرسید تا خدا بر شما رحمت آرد که خدا در کار علم</a:t>
            </a:r>
            <a:br>
              <a:rPr lang="fa-IR" sz="2000" b="1" dirty="0">
                <a:solidFill>
                  <a:schemeClr val="tx1"/>
                </a:solidFill>
                <a:cs typeface="B Lotus" panose="00000400000000000000" pitchFamily="2" charset="-78"/>
              </a:rPr>
            </a:br>
            <a:r>
              <a:rPr lang="fa-IR" sz="2000" b="1" dirty="0">
                <a:solidFill>
                  <a:schemeClr val="tx1"/>
                </a:solidFill>
                <a:cs typeface="B Lotus" panose="00000400000000000000" pitchFamily="2" charset="-78"/>
              </a:rPr>
              <a:t>چهار کس را پاداش میدهد پرسنده و آموزگار و شنونده و کسی که دوستدار ایشان است. </a:t>
            </a:r>
            <a:br>
              <a:rPr lang="fa-IR" sz="1800" b="1" dirty="0">
                <a:solidFill>
                  <a:schemeClr val="tx1"/>
                </a:solidFill>
                <a:cs typeface="Lotus" panose="00000400000000000000" pitchFamily="2" charset="-78"/>
              </a:rPr>
            </a:br>
            <a:endParaRPr lang="en-US" sz="1800" b="1" dirty="0">
              <a:solidFill>
                <a:schemeClr val="tx1"/>
              </a:solidFill>
              <a:cs typeface="Lotus" panose="00000400000000000000" pitchFamily="2" charset="-78"/>
            </a:endParaRPr>
          </a:p>
        </p:txBody>
      </p:sp>
    </p:spTree>
    <p:extLst>
      <p:ext uri="{BB962C8B-B14F-4D97-AF65-F5344CB8AC3E}">
        <p14:creationId xmlns:p14="http://schemas.microsoft.com/office/powerpoint/2010/main" val="33287148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noAutofit/>
          </a:bodyPr>
          <a:lstStyle/>
          <a:p>
            <a:pPr marL="0" indent="0" algn="just" rtl="1">
              <a:lnSpc>
                <a:spcPct val="120000"/>
              </a:lnSpc>
              <a:spcBef>
                <a:spcPts val="0"/>
              </a:spcBef>
              <a:buNone/>
            </a:pPr>
            <a:r>
              <a:rPr lang="fa-IR" sz="2000" b="1" dirty="0">
                <a:solidFill>
                  <a:srgbClr val="FF0000"/>
                </a:solidFill>
                <a:cs typeface="B Titr" pitchFamily="2" charset="-78"/>
              </a:rPr>
              <a:t>محدودیتهای برنامه ریزی</a:t>
            </a:r>
          </a:p>
          <a:p>
            <a:pPr algn="just" rtl="1">
              <a:lnSpc>
                <a:spcPct val="120000"/>
              </a:lnSpc>
              <a:spcBef>
                <a:spcPts val="0"/>
              </a:spcBef>
            </a:pPr>
            <a:r>
              <a:rPr lang="fa-IR" sz="2000" dirty="0">
                <a:cs typeface="B Lotus" pitchFamily="2" charset="-78"/>
              </a:rPr>
              <a:t>برنامه ریزی مستلزم </a:t>
            </a:r>
            <a:r>
              <a:rPr lang="fa-IR" sz="2000" dirty="0">
                <a:solidFill>
                  <a:srgbClr val="C00000"/>
                </a:solidFill>
                <a:cs typeface="B Lotus" pitchFamily="2" charset="-78"/>
              </a:rPr>
              <a:t>صرف هزینه و وقت </a:t>
            </a:r>
            <a:r>
              <a:rPr lang="fa-IR" sz="2000" dirty="0">
                <a:cs typeface="B Lotus" pitchFamily="2" charset="-78"/>
              </a:rPr>
              <a:t>است اما تضمین كننده تحقق اهداف برنامه ریزی شده نیست.</a:t>
            </a:r>
          </a:p>
          <a:p>
            <a:pPr algn="just" rtl="1">
              <a:lnSpc>
                <a:spcPct val="120000"/>
              </a:lnSpc>
              <a:spcBef>
                <a:spcPts val="0"/>
              </a:spcBef>
            </a:pPr>
            <a:r>
              <a:rPr lang="fa-IR" sz="2000" dirty="0">
                <a:solidFill>
                  <a:srgbClr val="C00000"/>
                </a:solidFill>
                <a:cs typeface="B Lotus" pitchFamily="2" charset="-78"/>
              </a:rPr>
              <a:t>سازمان های كوچک</a:t>
            </a:r>
            <a:r>
              <a:rPr lang="fa-IR" sz="2000" dirty="0">
                <a:cs typeface="B Lotus" pitchFamily="2" charset="-78"/>
              </a:rPr>
              <a:t> نمی توانند به نحو مطلوب برنامه ریزی كنند زیرا فاقد توان مالی و فرصت كافی برای صرف هزینه و وقت برای آنند.</a:t>
            </a:r>
          </a:p>
          <a:p>
            <a:pPr algn="just" rtl="1">
              <a:lnSpc>
                <a:spcPct val="120000"/>
              </a:lnSpc>
              <a:spcBef>
                <a:spcPts val="0"/>
              </a:spcBef>
            </a:pPr>
            <a:r>
              <a:rPr lang="fa-IR" sz="2000" dirty="0">
                <a:cs typeface="B Lotus" pitchFamily="2" charset="-78"/>
              </a:rPr>
              <a:t>برنامه ریزی </a:t>
            </a:r>
            <a:r>
              <a:rPr lang="fa-IR" sz="2000" dirty="0">
                <a:solidFill>
                  <a:srgbClr val="C00000"/>
                </a:solidFill>
                <a:cs typeface="B Lotus" pitchFamily="2" charset="-78"/>
              </a:rPr>
              <a:t>مستلزم ایجاد محدودیت هایی</a:t>
            </a:r>
            <a:r>
              <a:rPr lang="fa-IR" sz="2000" dirty="0">
                <a:cs typeface="B Lotus" pitchFamily="2" charset="-78"/>
              </a:rPr>
              <a:t> است كه در كوتاه مدت حركت را در سطوح متعدد سازمان كند و با مشكل مواجه می كند. </a:t>
            </a:r>
            <a:endParaRPr lang="en-US" sz="2000" dirty="0"/>
          </a:p>
          <a:p>
            <a:pPr algn="just" rtl="1">
              <a:lnSpc>
                <a:spcPct val="120000"/>
              </a:lnSpc>
              <a:spcBef>
                <a:spcPts val="0"/>
              </a:spcBef>
            </a:pPr>
            <a:r>
              <a:rPr lang="fa-IR" sz="2000" dirty="0">
                <a:cs typeface="Lotus" panose="00000400000000000000" pitchFamily="2" charset="-78"/>
              </a:rPr>
              <a:t>برنامه ریزی بیشتر </a:t>
            </a:r>
            <a:r>
              <a:rPr lang="fa-IR" sz="2000" dirty="0">
                <a:solidFill>
                  <a:srgbClr val="C00000"/>
                </a:solidFill>
                <a:cs typeface="Lotus" panose="00000400000000000000" pitchFamily="2" charset="-78"/>
              </a:rPr>
              <a:t>مبتنی بر پیش بینی بر اساس حدس و گمان و احتمالات </a:t>
            </a:r>
            <a:r>
              <a:rPr lang="fa-IR" sz="2000" dirty="0">
                <a:cs typeface="Lotus" panose="00000400000000000000" pitchFamily="2" charset="-78"/>
              </a:rPr>
              <a:t>است و كمتر بر اساس اطلاعات قطعی انجام می گیرد.</a:t>
            </a:r>
          </a:p>
          <a:p>
            <a:pPr algn="just" rtl="1">
              <a:lnSpc>
                <a:spcPct val="120000"/>
              </a:lnSpc>
              <a:spcBef>
                <a:spcPts val="0"/>
              </a:spcBef>
            </a:pPr>
            <a:endParaRPr lang="fa-IR" sz="2000" dirty="0">
              <a:cs typeface="Lotus" panose="00000400000000000000" pitchFamily="2" charset="-78"/>
            </a:endParaRPr>
          </a:p>
          <a:p>
            <a:pPr algn="just" rtl="1">
              <a:lnSpc>
                <a:spcPct val="120000"/>
              </a:lnSpc>
              <a:spcBef>
                <a:spcPts val="0"/>
              </a:spcBef>
            </a:pPr>
            <a:r>
              <a:rPr lang="fa-IR" sz="2000" dirty="0">
                <a:cs typeface="Lotus" panose="00000400000000000000" pitchFamily="2" charset="-78"/>
              </a:rPr>
              <a:t>از جمله </a:t>
            </a:r>
            <a:r>
              <a:rPr lang="fa-IR" sz="2000" dirty="0">
                <a:solidFill>
                  <a:srgbClr val="C00000"/>
                </a:solidFill>
                <a:cs typeface="Lotus" panose="00000400000000000000" pitchFamily="2" charset="-78"/>
              </a:rPr>
              <a:t>پیشنهادهایی كه برای كاهش این محدودیت ها </a:t>
            </a:r>
            <a:r>
              <a:rPr lang="fa-IR" sz="2000" dirty="0">
                <a:cs typeface="Lotus" panose="00000400000000000000" pitchFamily="2" charset="-78"/>
              </a:rPr>
              <a:t>پیشنهاد می گردد به شرح زیر می باشد:</a:t>
            </a:r>
          </a:p>
          <a:p>
            <a:pPr algn="just" rtl="1">
              <a:lnSpc>
                <a:spcPct val="120000"/>
              </a:lnSpc>
              <a:spcBef>
                <a:spcPts val="0"/>
              </a:spcBef>
            </a:pPr>
            <a:r>
              <a:rPr lang="fa-IR" sz="2000" dirty="0">
                <a:cs typeface="Lotus" panose="00000400000000000000" pitchFamily="2" charset="-78"/>
              </a:rPr>
              <a:t>در صورت امكان باید از </a:t>
            </a:r>
            <a:r>
              <a:rPr lang="fa-IR" sz="2000" dirty="0">
                <a:solidFill>
                  <a:srgbClr val="C00000"/>
                </a:solidFill>
                <a:cs typeface="Lotus" panose="00000400000000000000" pitchFamily="2" charset="-78"/>
              </a:rPr>
              <a:t>برنامه ریزی های وابسته به هم اجتناب </a:t>
            </a:r>
            <a:r>
              <a:rPr lang="fa-IR" sz="2000" dirty="0">
                <a:cs typeface="Lotus" panose="00000400000000000000" pitchFamily="2" charset="-78"/>
              </a:rPr>
              <a:t>شود به طوری كه اجرای یک برنامه موكول به اجرای برنامه های دیگر نشود.</a:t>
            </a:r>
          </a:p>
          <a:p>
            <a:pPr algn="just" rtl="1">
              <a:lnSpc>
                <a:spcPct val="120000"/>
              </a:lnSpc>
              <a:spcBef>
                <a:spcPts val="0"/>
              </a:spcBef>
            </a:pPr>
            <a:r>
              <a:rPr lang="fa-IR" sz="2000" dirty="0">
                <a:cs typeface="Lotus" panose="00000400000000000000" pitchFamily="2" charset="-78"/>
              </a:rPr>
              <a:t>درصورت امكان باید از </a:t>
            </a:r>
            <a:r>
              <a:rPr lang="fa-IR" sz="2000" dirty="0">
                <a:solidFill>
                  <a:srgbClr val="C00000"/>
                </a:solidFill>
                <a:cs typeface="Lotus" panose="00000400000000000000" pitchFamily="2" charset="-78"/>
              </a:rPr>
              <a:t>برنامه ریزی های موازی پرهیز شود </a:t>
            </a:r>
            <a:r>
              <a:rPr lang="fa-IR" sz="2000" dirty="0">
                <a:cs typeface="Lotus" panose="00000400000000000000" pitchFamily="2" charset="-78"/>
              </a:rPr>
              <a:t>و از تدوین ضوابط خاص برای موارد استثنایی اجتناب گردد.</a:t>
            </a:r>
          </a:p>
          <a:p>
            <a:pPr algn="just" rtl="1">
              <a:lnSpc>
                <a:spcPct val="120000"/>
              </a:lnSpc>
              <a:spcBef>
                <a:spcPts val="0"/>
              </a:spcBef>
            </a:pPr>
            <a:r>
              <a:rPr lang="fa-IR" sz="2000" dirty="0">
                <a:cs typeface="Lotus" panose="00000400000000000000" pitchFamily="2" charset="-78"/>
              </a:rPr>
              <a:t>باید سعی شود تا </a:t>
            </a:r>
            <a:r>
              <a:rPr lang="fa-IR" sz="2000" dirty="0">
                <a:solidFill>
                  <a:srgbClr val="C00000"/>
                </a:solidFill>
                <a:cs typeface="Lotus" panose="00000400000000000000" pitchFamily="2" charset="-78"/>
              </a:rPr>
              <a:t>برنامه ها به طور هماهنگ با یكدیگر </a:t>
            </a:r>
            <a:r>
              <a:rPr lang="fa-IR" sz="2000" dirty="0">
                <a:cs typeface="Lotus" panose="00000400000000000000" pitchFamily="2" charset="-78"/>
              </a:rPr>
              <a:t>و به صورت یكنواخت اجرا شوند.</a:t>
            </a:r>
          </a:p>
          <a:p>
            <a:pPr algn="just" rtl="1">
              <a:lnSpc>
                <a:spcPct val="120000"/>
              </a:lnSpc>
              <a:spcBef>
                <a:spcPts val="0"/>
              </a:spcBef>
            </a:pPr>
            <a:r>
              <a:rPr lang="fa-IR" sz="2000" dirty="0">
                <a:cs typeface="Lotus" panose="00000400000000000000" pitchFamily="2" charset="-78"/>
              </a:rPr>
              <a:t>باید سعی شود </a:t>
            </a:r>
            <a:r>
              <a:rPr lang="fa-IR" sz="2000" dirty="0">
                <a:solidFill>
                  <a:srgbClr val="C00000"/>
                </a:solidFill>
                <a:cs typeface="Lotus" panose="00000400000000000000" pitchFamily="2" charset="-78"/>
              </a:rPr>
              <a:t>برنامه ها به صورت منظم و مرحله به مرحله </a:t>
            </a:r>
            <a:r>
              <a:rPr lang="fa-IR" sz="2000" dirty="0">
                <a:cs typeface="Lotus" panose="00000400000000000000" pitchFamily="2" charset="-78"/>
              </a:rPr>
              <a:t>اجرا گردند.</a:t>
            </a:r>
          </a:p>
          <a:p>
            <a:pPr algn="just" rtl="1">
              <a:lnSpc>
                <a:spcPct val="120000"/>
              </a:lnSpc>
              <a:spcBef>
                <a:spcPts val="0"/>
              </a:spcBef>
            </a:pPr>
            <a:r>
              <a:rPr lang="fa-IR" sz="2000" dirty="0">
                <a:cs typeface="Lotus" panose="00000400000000000000" pitchFamily="2" charset="-78"/>
              </a:rPr>
              <a:t>برنامه ریزی وظیفه اساسی و شالوده مدیریت است. </a:t>
            </a:r>
          </a:p>
          <a:p>
            <a:pPr marL="0" indent="0" algn="just" rtl="1">
              <a:lnSpc>
                <a:spcPct val="120000"/>
              </a:lnSpc>
              <a:spcBef>
                <a:spcPts val="0"/>
              </a:spcBef>
              <a:buNone/>
            </a:pPr>
            <a:endParaRPr lang="en-US" sz="2000" dirty="0"/>
          </a:p>
        </p:txBody>
      </p:sp>
    </p:spTree>
    <p:extLst>
      <p:ext uri="{BB962C8B-B14F-4D97-AF65-F5344CB8AC3E}">
        <p14:creationId xmlns:p14="http://schemas.microsoft.com/office/powerpoint/2010/main" val="619705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49288"/>
            <a:ext cx="8786190" cy="6408712"/>
          </a:xfrm>
        </p:spPr>
        <p:txBody>
          <a:bodyPr>
            <a:noAutofit/>
          </a:bodyPr>
          <a:lstStyle/>
          <a:p>
            <a:pPr algn="r" rtl="1">
              <a:lnSpc>
                <a:spcPct val="120000"/>
              </a:lnSpc>
              <a:spcBef>
                <a:spcPts val="0"/>
              </a:spcBef>
            </a:pPr>
            <a:r>
              <a:rPr lang="fa-IR" sz="1800" b="1" dirty="0">
                <a:solidFill>
                  <a:srgbClr val="FF0000"/>
                </a:solidFill>
                <a:cs typeface="B Titr" panose="00000700000000000000" pitchFamily="2" charset="-78"/>
              </a:rPr>
              <a:t>دام های مهم در مسیر برنامه ریزی موفق</a:t>
            </a:r>
            <a:br>
              <a:rPr lang="fa-IR" sz="2000" b="1" dirty="0"/>
            </a:br>
            <a:r>
              <a:rPr lang="fa-IR" sz="2000" dirty="0">
                <a:cs typeface="B Lotus" pitchFamily="2" charset="-78"/>
              </a:rPr>
              <a:t>در مسیر برنامه ریزی موفق، دامهایی وجود دارد كه اگر برنامه ریزان دقت نكنند، گرفتار آنها خواهند شد؛ به</a:t>
            </a:r>
            <a:br>
              <a:rPr lang="fa-IR" sz="2000" dirty="0">
                <a:cs typeface="B Lotus" pitchFamily="2" charset="-78"/>
              </a:rPr>
            </a:br>
            <a:r>
              <a:rPr lang="fa-IR" sz="2000" dirty="0">
                <a:cs typeface="B Lotus" pitchFamily="2" charset="-78"/>
              </a:rPr>
              <a:t>طوری كه ممكن است برنامه هایشان به شكست بیانجامد.</a:t>
            </a:r>
          </a:p>
          <a:p>
            <a:pPr algn="r" rtl="1">
              <a:lnSpc>
                <a:spcPct val="120000"/>
              </a:lnSpc>
              <a:spcBef>
                <a:spcPts val="0"/>
              </a:spcBef>
            </a:pPr>
            <a:br>
              <a:rPr lang="fa-IR" sz="2000" dirty="0"/>
            </a:br>
            <a:endParaRPr lang="fa-IR" sz="2000" dirty="0"/>
          </a:p>
          <a:p>
            <a:pPr algn="r" rtl="1">
              <a:lnSpc>
                <a:spcPct val="120000"/>
              </a:lnSpc>
              <a:spcBef>
                <a:spcPts val="0"/>
              </a:spcBef>
            </a:pPr>
            <a:r>
              <a:rPr lang="fa-IR" sz="2000" b="1" dirty="0">
                <a:cs typeface="B Titr" panose="00000700000000000000" pitchFamily="2" charset="-78"/>
              </a:rPr>
              <a:t>               </a:t>
            </a:r>
            <a:r>
              <a:rPr lang="fa-IR" sz="1800" b="1" u="sng" dirty="0">
                <a:solidFill>
                  <a:srgbClr val="FF0000"/>
                </a:solidFill>
                <a:cs typeface="B Titr" panose="00000700000000000000" pitchFamily="2" charset="-78"/>
              </a:rPr>
              <a:t>برخی از مهمترين دام های مذكور عبارتند از:</a:t>
            </a:r>
            <a:br>
              <a:rPr lang="fa-IR" sz="2000" b="1" dirty="0">
                <a:cs typeface="B Titr" panose="00000700000000000000" pitchFamily="2" charset="-78"/>
              </a:rPr>
            </a:br>
            <a:r>
              <a:rPr lang="fa-IR" sz="2000" dirty="0">
                <a:cs typeface="B Lotus" pitchFamily="2" charset="-78"/>
              </a:rPr>
              <a:t>1- تفویض كردن وظیفه برنامه ریزی توسط مدیریت عالی به دیگران به گونه ای كه دیگر مدیریت</a:t>
            </a:r>
            <a:br>
              <a:rPr lang="fa-IR" sz="2000" dirty="0">
                <a:cs typeface="B Lotus" pitchFamily="2" charset="-78"/>
              </a:rPr>
            </a:br>
            <a:r>
              <a:rPr lang="fa-IR" sz="2000" dirty="0">
                <a:cs typeface="B Lotus" pitchFamily="2" charset="-78"/>
              </a:rPr>
              <a:t>عالی به طور مستقیم درگیر برنامه ریزی نباشد.</a:t>
            </a:r>
            <a:br>
              <a:rPr lang="fa-IR" sz="2000" dirty="0">
                <a:cs typeface="B Lotus" pitchFamily="2" charset="-78"/>
              </a:rPr>
            </a:br>
            <a:r>
              <a:rPr lang="fa-IR" sz="2000" dirty="0">
                <a:cs typeface="B Lotus" pitchFamily="2" charset="-78"/>
              </a:rPr>
              <a:t>2- درگیر شدن مدیریت عالی در مسائل جاری، به طوری كه وقت كافی برای برنامه ریزی نداشته باشد و برنامه ریزی به مثابه یک وظیفه بی ارزش و فاقد اعتبار به سطوح پایین واگذار گردد.</a:t>
            </a:r>
            <a:br>
              <a:rPr lang="fa-IR" sz="2000" dirty="0">
                <a:cs typeface="B Lotus" pitchFamily="2" charset="-78"/>
              </a:rPr>
            </a:br>
            <a:r>
              <a:rPr lang="fa-IR" sz="2000" dirty="0">
                <a:cs typeface="B Lotus" pitchFamily="2" charset="-78"/>
              </a:rPr>
              <a:t>3- كوتاهی در امر تدوین و تعریف اهداف (به صورت واضح،) به منزله مبنای تنظیم برنامه های بلند مدت</a:t>
            </a:r>
            <a:br>
              <a:rPr lang="fa-IR" sz="2000" dirty="0">
                <a:cs typeface="B Lotus" pitchFamily="2" charset="-78"/>
              </a:rPr>
            </a:br>
            <a:r>
              <a:rPr lang="fa-IR" sz="2000" dirty="0">
                <a:cs typeface="B Lotus" pitchFamily="2" charset="-78"/>
              </a:rPr>
              <a:t>4- كوتاهی در امر درگیر ساختن مدیران اجرایی مهم در فراگرد برنامه ریزی</a:t>
            </a:r>
            <a:br>
              <a:rPr lang="fa-IR" sz="2000" dirty="0">
                <a:cs typeface="B Lotus" pitchFamily="2" charset="-78"/>
              </a:rPr>
            </a:br>
            <a:r>
              <a:rPr lang="fa-IR" sz="2000" dirty="0">
                <a:cs typeface="B Lotus" pitchFamily="2" charset="-78"/>
              </a:rPr>
              <a:t>5- عدم استفاده از برنامه ها به مثابه معیار واقعی ارزیابی عملكرد مدیران و كاركنان</a:t>
            </a:r>
            <a:br>
              <a:rPr lang="fa-IR" sz="2000" dirty="0">
                <a:cs typeface="B Lotus" pitchFamily="2" charset="-78"/>
              </a:rPr>
            </a:br>
            <a:r>
              <a:rPr lang="fa-IR" sz="2000" dirty="0">
                <a:cs typeface="B Lotus" pitchFamily="2" charset="-78"/>
              </a:rPr>
              <a:t>6- استفاده از طرح ها و برنامه های انعطاف ناپذیر و پیچیده ای كه مانع نوآوری در سازمان می گردند.</a:t>
            </a:r>
            <a:br>
              <a:rPr lang="fa-IR" sz="2000" dirty="0">
                <a:cs typeface="B Lotus" pitchFamily="2" charset="-78"/>
              </a:rPr>
            </a:br>
            <a:r>
              <a:rPr lang="fa-IR" sz="2000" dirty="0">
                <a:cs typeface="B Lotus" pitchFamily="2" charset="-78"/>
              </a:rPr>
              <a:t>7- تمایل مدیریت عالی به اخذ تصمیم بر مبنای احساسات و بینش خود هر چند كه این تصمیمات با برنامه های رسمی سازمان در تضاد باشند. </a:t>
            </a:r>
            <a:br>
              <a:rPr lang="fa-IR" sz="2000" dirty="0"/>
            </a:br>
            <a:endParaRPr lang="en-US" sz="20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700808"/>
            <a:ext cx="649287"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649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408712"/>
          </a:xfrm>
        </p:spPr>
        <p:txBody>
          <a:bodyPr>
            <a:noAutofit/>
          </a:bodyPr>
          <a:lstStyle/>
          <a:p>
            <a:pPr marL="0" indent="0" algn="r" rtl="1">
              <a:lnSpc>
                <a:spcPct val="150000"/>
              </a:lnSpc>
              <a:buNone/>
            </a:pPr>
            <a:r>
              <a:rPr lang="fa-IR" sz="2000" dirty="0">
                <a:solidFill>
                  <a:srgbClr val="FF0000"/>
                </a:solidFill>
                <a:cs typeface="B Titr" pitchFamily="2" charset="-78"/>
              </a:rPr>
              <a:t>ماموریت های یک سازمان نیازمند به ویژگیهای خاصی به شرح ذیل است:</a:t>
            </a:r>
            <a:br>
              <a:rPr lang="fa-IR" sz="2000" b="1" dirty="0">
                <a:cs typeface="B Lotus" pitchFamily="2" charset="-78"/>
              </a:rPr>
            </a:br>
            <a:r>
              <a:rPr lang="fa-IR" sz="2000" dirty="0">
                <a:cs typeface="B Lotus" pitchFamily="2" charset="-78"/>
              </a:rPr>
              <a:t>1- شرح ماموریت باید مفهوم و روشن باشد.</a:t>
            </a:r>
            <a:br>
              <a:rPr lang="fa-IR" sz="2000" dirty="0">
                <a:cs typeface="B Lotus" pitchFamily="2" charset="-78"/>
              </a:rPr>
            </a:br>
            <a:r>
              <a:rPr lang="fa-IR" sz="2000" dirty="0">
                <a:cs typeface="B Lotus" pitchFamily="2" charset="-78"/>
              </a:rPr>
              <a:t>2- ماموریت ها باید روحیه تعهد و ایثار و علاقه مدیران و كاركنان را جلب كند.</a:t>
            </a:r>
            <a:br>
              <a:rPr lang="fa-IR" sz="2000" dirty="0">
                <a:cs typeface="B Lotus" pitchFamily="2" charset="-78"/>
              </a:rPr>
            </a:br>
            <a:r>
              <a:rPr lang="fa-IR" sz="2000" dirty="0">
                <a:cs typeface="B Lotus" pitchFamily="2" charset="-78"/>
              </a:rPr>
              <a:t>3- در ماموریتها باید هم افزایی یا هم نیرو زایی باشد یعنی نتیجه تركیبی آنها بیشتر از مجموع اجزای آن باشد.</a:t>
            </a:r>
            <a:br>
              <a:rPr lang="fa-IR" sz="2000" dirty="0">
                <a:cs typeface="B Lotus" pitchFamily="2" charset="-78"/>
              </a:rPr>
            </a:br>
            <a:r>
              <a:rPr lang="fa-IR" sz="2000" dirty="0">
                <a:cs typeface="B Lotus" pitchFamily="2" charset="-78"/>
              </a:rPr>
              <a:t>4- در تنظیم ماموریت ها از خلاقیت و نوآوری كاركنان بویژه دریافتن راه حل ها استفاده شود.</a:t>
            </a:r>
            <a:br>
              <a:rPr lang="fa-IR" sz="2000" dirty="0">
                <a:cs typeface="B Lotus" pitchFamily="2" charset="-78"/>
              </a:rPr>
            </a:br>
            <a:r>
              <a:rPr lang="fa-IR" sz="2000" dirty="0">
                <a:cs typeface="B Lotus" pitchFamily="2" charset="-78"/>
              </a:rPr>
              <a:t>5- اهداف دوربرد باید منشاء ضوابط و اصول كلی سازمان باشد.</a:t>
            </a:r>
            <a:br>
              <a:rPr lang="fa-IR" sz="2000" dirty="0">
                <a:cs typeface="B Lotus" pitchFamily="2" charset="-78"/>
              </a:rPr>
            </a:br>
            <a:endParaRPr lang="fa-IR" sz="2000" dirty="0">
              <a:cs typeface="B Lotus" pitchFamily="2" charset="-78"/>
            </a:endParaRPr>
          </a:p>
          <a:p>
            <a:pPr marL="0" indent="0" algn="r" rtl="1">
              <a:lnSpc>
                <a:spcPct val="150000"/>
              </a:lnSpc>
              <a:buNone/>
            </a:pPr>
            <a:r>
              <a:rPr lang="fa-IR" sz="2000" dirty="0">
                <a:solidFill>
                  <a:srgbClr val="FF0000"/>
                </a:solidFill>
                <a:cs typeface="B Titr" pitchFamily="2" charset="-78"/>
              </a:rPr>
              <a:t>اهداف </a:t>
            </a:r>
          </a:p>
          <a:p>
            <a:pPr marL="0" indent="0" algn="r" rtl="1">
              <a:lnSpc>
                <a:spcPct val="150000"/>
              </a:lnSpc>
              <a:buNone/>
            </a:pPr>
            <a:r>
              <a:rPr lang="fa-IR" sz="2000" dirty="0">
                <a:cs typeface="B Lotus" pitchFamily="2" charset="-78"/>
              </a:rPr>
              <a:t>هر سازمانی نیاز به یک بیانیه روشن از هدف های خود دارد تا بتواند آن را مبنای همه برنامه ریزی های خود قرار دهد و میزان كارآیی تصمیمات اتخاذ شده را براساس آن اندازه گیری كند.</a:t>
            </a:r>
          </a:p>
          <a:p>
            <a:pPr marL="0" indent="0" algn="r" rtl="1">
              <a:lnSpc>
                <a:spcPct val="150000"/>
              </a:lnSpc>
              <a:buNone/>
            </a:pPr>
            <a:r>
              <a:rPr lang="fa-IR" sz="2000" dirty="0">
                <a:cs typeface="B Lotus" pitchFamily="2" charset="-78"/>
              </a:rPr>
              <a:t> انجام برنامه بدون رعایت اهداف سازمانی موجب پراكنده كاری می شود. بنابراین هدف عبارت است از بیان نتایج مورد انتظار، شامل كار مشخص و قابل اندازه گیری در یک محدوده زمانی خاص و با هزینه های معین.</a:t>
            </a:r>
            <a:br>
              <a:rPr lang="fa-IR" sz="2000" dirty="0">
                <a:cs typeface="B Lotus" pitchFamily="2" charset="-78"/>
              </a:rPr>
            </a:br>
            <a:endParaRPr lang="fa-IR" sz="2000" dirty="0">
              <a:cs typeface="B Lotus" pitchFamily="2" charset="-78"/>
            </a:endParaRPr>
          </a:p>
        </p:txBody>
      </p:sp>
    </p:spTree>
    <p:extLst>
      <p:ext uri="{BB962C8B-B14F-4D97-AF65-F5344CB8AC3E}">
        <p14:creationId xmlns:p14="http://schemas.microsoft.com/office/powerpoint/2010/main" val="538968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264696"/>
          </a:xfrm>
        </p:spPr>
        <p:txBody>
          <a:bodyPr>
            <a:noAutofit/>
          </a:bodyPr>
          <a:lstStyle/>
          <a:p>
            <a:pPr marL="0" indent="0" algn="r" rtl="1">
              <a:lnSpc>
                <a:spcPct val="120000"/>
              </a:lnSpc>
              <a:buNone/>
            </a:pPr>
            <a:r>
              <a:rPr lang="fa-IR" sz="2000" dirty="0">
                <a:solidFill>
                  <a:srgbClr val="FF0000"/>
                </a:solidFill>
                <a:cs typeface="B Titr" pitchFamily="2" charset="-78"/>
              </a:rPr>
              <a:t>راهبردها (استراتژی ها)</a:t>
            </a:r>
            <a:br>
              <a:rPr lang="fa-IR" sz="2000" dirty="0">
                <a:cs typeface="B Lotus" pitchFamily="2" charset="-78"/>
              </a:rPr>
            </a:br>
            <a:r>
              <a:rPr lang="fa-IR" sz="2000" dirty="0">
                <a:cs typeface="B Lotus" pitchFamily="2" charset="-78"/>
              </a:rPr>
              <a:t>راهبرد، الگویی برای پاسخ سازمان به محیط اطرافش در طول زمان میباشد.</a:t>
            </a:r>
          </a:p>
          <a:p>
            <a:pPr marL="0" indent="0" algn="r" rtl="1">
              <a:lnSpc>
                <a:spcPct val="120000"/>
              </a:lnSpc>
              <a:buNone/>
            </a:pPr>
            <a:r>
              <a:rPr lang="fa-IR" sz="2000" dirty="0">
                <a:cs typeface="B Lotus" pitchFamily="2" charset="-78"/>
              </a:rPr>
              <a:t> در واقع راهبردهای یک سازمان عامل عمدهای جهت نیل به اهداف سازمان در شرایط عدم اطمینان و رقابت محیطی است. تعاریف زیر عمومی ترین كاربردهای این واژه را بیان میكند.</a:t>
            </a:r>
            <a:br>
              <a:rPr lang="fa-IR" sz="2000" dirty="0">
                <a:cs typeface="B Lotus" pitchFamily="2" charset="-78"/>
              </a:rPr>
            </a:br>
            <a:r>
              <a:rPr lang="fa-IR" sz="2000" dirty="0">
                <a:cs typeface="B Lotus" pitchFamily="2" charset="-78"/>
              </a:rPr>
              <a:t>الف) طرح های مربوط به هدف های یک سازمان و تغییرات آن، منابع به كار گرفته شده برای رسیدن به این هدف ها و خط مشیها مربوط به تامین، استفاده یا عدم استفاده از این منابع. </a:t>
            </a:r>
            <a:br>
              <a:rPr lang="fa-IR" sz="2000" dirty="0">
                <a:cs typeface="B Lotus" pitchFamily="2" charset="-78"/>
              </a:rPr>
            </a:br>
            <a:r>
              <a:rPr lang="fa-IR" sz="2000" dirty="0">
                <a:cs typeface="B Lotus" pitchFamily="2" charset="-78"/>
              </a:rPr>
              <a:t>ب) تعیین هدف های بلند مدت یک سازمان، مشخص كردن دورههای عملیات و تخصیص منابع لازم برای دستیابی به این هدف ها.</a:t>
            </a:r>
            <a:br>
              <a:rPr lang="fa-IR" sz="2000" dirty="0">
                <a:cs typeface="B Lotus" pitchFamily="2" charset="-78"/>
              </a:rPr>
            </a:br>
            <a:endParaRPr lang="fa-IR" sz="2000" dirty="0">
              <a:cs typeface="B Lotus" pitchFamily="2" charset="-78"/>
            </a:endParaRPr>
          </a:p>
          <a:p>
            <a:pPr marL="0" indent="0" algn="just" rtl="1">
              <a:lnSpc>
                <a:spcPct val="120000"/>
              </a:lnSpc>
              <a:buNone/>
            </a:pPr>
            <a:r>
              <a:rPr lang="fa-IR" sz="2000" dirty="0">
                <a:solidFill>
                  <a:srgbClr val="FF0000"/>
                </a:solidFill>
                <a:cs typeface="B Titr" pitchFamily="2" charset="-78"/>
              </a:rPr>
              <a:t>خط مشی ها (سیاست ها)</a:t>
            </a:r>
          </a:p>
          <a:p>
            <a:pPr marL="0" indent="0" algn="just" rtl="1">
              <a:lnSpc>
                <a:spcPct val="120000"/>
              </a:lnSpc>
              <a:buNone/>
            </a:pPr>
            <a:r>
              <a:rPr lang="fa-IR" sz="2000" dirty="0">
                <a:cs typeface="B Lotus" pitchFamily="2" charset="-78"/>
              </a:rPr>
              <a:t>خط مشی معمولاً برای تعیین بهترین انتخاب در زندگی شخص یا سازمانی به كار میرود. خط مشیها برنامه هایی هستند كه صمیمات كلی را در بر میگیرند و به عنوان راهبر یا راهنما یا چارچوب تفكر و یا اندیشه در تصمیم گیری به كار می روند. سیاست یا خط مشی، یک برنامه عمومی عملی است؛ به بیان دیگر، نحوه اجرای هدف را بیان میكند و حوزه رفتار مسئولان اجرایی ازمان را تعیین میكند و در عین حال وسیله های موثر برای كنترل عملیات است. خط مشی، راهنما و حدودی است كه تصمیم های آتی، باید در محدوده آن اتخاذ و معین شوند. </a:t>
            </a:r>
          </a:p>
          <a:p>
            <a:pPr marL="0" indent="0" algn="just" rtl="1">
              <a:lnSpc>
                <a:spcPct val="120000"/>
              </a:lnSpc>
              <a:buNone/>
            </a:pPr>
            <a:endParaRPr lang="fa-IR" sz="2000" dirty="0">
              <a:cs typeface="B Titr" pitchFamily="2" charset="-78"/>
            </a:endParaRPr>
          </a:p>
        </p:txBody>
      </p:sp>
    </p:spTree>
    <p:extLst>
      <p:ext uri="{BB962C8B-B14F-4D97-AF65-F5344CB8AC3E}">
        <p14:creationId xmlns:p14="http://schemas.microsoft.com/office/powerpoint/2010/main" val="551118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79296" cy="6552728"/>
          </a:xfrm>
        </p:spPr>
        <p:txBody>
          <a:bodyPr>
            <a:noAutofit/>
          </a:bodyPr>
          <a:lstStyle/>
          <a:p>
            <a:pPr marL="0" indent="0" algn="r" rtl="1">
              <a:lnSpc>
                <a:spcPct val="120000"/>
              </a:lnSpc>
              <a:buNone/>
            </a:pPr>
            <a:r>
              <a:rPr lang="fa-IR" sz="2000" b="1" dirty="0">
                <a:solidFill>
                  <a:srgbClr val="FF0000"/>
                </a:solidFill>
                <a:cs typeface="B Titr" pitchFamily="2" charset="-78"/>
              </a:rPr>
              <a:t>خط مشی بايد از ويژگی های ذيل برخوردار باشد:</a:t>
            </a:r>
            <a:br>
              <a:rPr lang="fa-IR" sz="2000" b="1" dirty="0">
                <a:cs typeface="B Lotus" pitchFamily="2" charset="-78"/>
              </a:rPr>
            </a:br>
            <a:r>
              <a:rPr lang="en-US" sz="2000" dirty="0">
                <a:cs typeface="B Lotus" pitchFamily="2" charset="-78"/>
              </a:rPr>
              <a:t>o</a:t>
            </a:r>
            <a:r>
              <a:rPr lang="fa-IR" sz="2000" dirty="0">
                <a:cs typeface="B Lotus" pitchFamily="2" charset="-78"/>
              </a:rPr>
              <a:t> صراحت و وضوح			</a:t>
            </a:r>
            <a:r>
              <a:rPr lang="en-US" sz="2000" dirty="0">
                <a:cs typeface="B Lotus" pitchFamily="2" charset="-78"/>
              </a:rPr>
              <a:t>o</a:t>
            </a:r>
            <a:r>
              <a:rPr lang="fa-IR" sz="2000" dirty="0">
                <a:cs typeface="B Lotus" pitchFamily="2" charset="-78"/>
              </a:rPr>
              <a:t> قابلیت اجرا		</a:t>
            </a:r>
            <a:r>
              <a:rPr lang="en-US" sz="2000" dirty="0">
                <a:cs typeface="B Lotus" pitchFamily="2" charset="-78"/>
              </a:rPr>
              <a:t>o</a:t>
            </a:r>
            <a:r>
              <a:rPr lang="fa-IR" sz="2000" dirty="0">
                <a:cs typeface="B Lotus" pitchFamily="2" charset="-78"/>
              </a:rPr>
              <a:t> انعطاف پذیری</a:t>
            </a:r>
            <a:br>
              <a:rPr lang="fa-IR" sz="2000" dirty="0">
                <a:cs typeface="B Lotus" pitchFamily="2" charset="-78"/>
              </a:rPr>
            </a:br>
            <a:r>
              <a:rPr lang="en-US" sz="2000" dirty="0">
                <a:cs typeface="B Lotus" pitchFamily="2" charset="-78"/>
              </a:rPr>
              <a:t>o</a:t>
            </a:r>
            <a:r>
              <a:rPr lang="fa-IR" sz="2000" dirty="0">
                <a:cs typeface="B Lotus" pitchFamily="2" charset="-78"/>
              </a:rPr>
              <a:t> جامعیت				</a:t>
            </a:r>
            <a:r>
              <a:rPr lang="en-US" sz="2000" dirty="0">
                <a:cs typeface="B Lotus" pitchFamily="2" charset="-78"/>
              </a:rPr>
              <a:t>o</a:t>
            </a:r>
            <a:r>
              <a:rPr lang="fa-IR" sz="2000" dirty="0">
                <a:cs typeface="B Lotus" pitchFamily="2" charset="-78"/>
              </a:rPr>
              <a:t> هماهنگی			</a:t>
            </a:r>
            <a:r>
              <a:rPr lang="en-US" sz="2000" dirty="0">
                <a:cs typeface="B Lotus" pitchFamily="2" charset="-78"/>
              </a:rPr>
              <a:t>o</a:t>
            </a:r>
            <a:r>
              <a:rPr lang="fa-IR" sz="2000" dirty="0">
                <a:cs typeface="B Lotus" pitchFamily="2" charset="-78"/>
              </a:rPr>
              <a:t> مستدل بودن</a:t>
            </a:r>
            <a:br>
              <a:rPr lang="fa-IR" sz="2000" dirty="0">
                <a:cs typeface="B Lotus" pitchFamily="2" charset="-78"/>
              </a:rPr>
            </a:br>
            <a:r>
              <a:rPr lang="en-US" sz="2000" dirty="0">
                <a:cs typeface="B Lotus" pitchFamily="2" charset="-78"/>
              </a:rPr>
              <a:t>o</a:t>
            </a:r>
            <a:r>
              <a:rPr lang="fa-IR" sz="2000" dirty="0">
                <a:cs typeface="B Lotus" pitchFamily="2" charset="-78"/>
              </a:rPr>
              <a:t> متمایز بودن از قوانین			</a:t>
            </a:r>
            <a:r>
              <a:rPr lang="en-US" sz="2000" dirty="0">
                <a:cs typeface="B Lotus" pitchFamily="2" charset="-78"/>
              </a:rPr>
              <a:t>o</a:t>
            </a:r>
            <a:r>
              <a:rPr lang="fa-IR" sz="2000" dirty="0">
                <a:cs typeface="B Lotus" pitchFamily="2" charset="-78"/>
              </a:rPr>
              <a:t> مدون و مكتوب بودن </a:t>
            </a:r>
            <a:br>
              <a:rPr lang="fa-IR" sz="2000" dirty="0"/>
            </a:br>
            <a:endParaRPr lang="fa-IR" sz="2000" dirty="0"/>
          </a:p>
          <a:p>
            <a:pPr marL="0" indent="0" algn="just" rtl="1">
              <a:lnSpc>
                <a:spcPct val="120000"/>
              </a:lnSpc>
              <a:buNone/>
            </a:pPr>
            <a:r>
              <a:rPr lang="fa-IR" sz="2000" b="1" dirty="0">
                <a:solidFill>
                  <a:srgbClr val="FF0000"/>
                </a:solidFill>
                <a:cs typeface="B Titr" pitchFamily="2" charset="-78"/>
              </a:rPr>
              <a:t>رویه ها</a:t>
            </a:r>
          </a:p>
          <a:p>
            <a:pPr marL="0" indent="0" algn="just" rtl="1">
              <a:lnSpc>
                <a:spcPct val="120000"/>
              </a:lnSpc>
              <a:buNone/>
            </a:pPr>
            <a:r>
              <a:rPr lang="fa-IR" sz="2000" dirty="0">
                <a:cs typeface="B Lotus" pitchFamily="2" charset="-78"/>
              </a:rPr>
              <a:t>رویه ها مشخص كننده شیوه عملیات و نحوه انجام كار هستند. رویه ها، یک برنامه زمان بندی شده برای انجام فعالیت های آتی هستند؛ در واقع رویه ها فقط تعیین كننده شیوه عمل در سطوح مختلف سازمانند و ممكن است هر سطح از سازمان رویه ای خاص خود را داشته باشد. رویه، راهنمای واقعی عمل است تا تفكر. </a:t>
            </a:r>
          </a:p>
          <a:p>
            <a:pPr marL="0" indent="0" algn="just" rtl="1">
              <a:lnSpc>
                <a:spcPct val="120000"/>
              </a:lnSpc>
              <a:buNone/>
            </a:pPr>
            <a:endParaRPr lang="fa-IR" sz="2000" dirty="0">
              <a:cs typeface="B Lotus" pitchFamily="2" charset="-78"/>
            </a:endParaRPr>
          </a:p>
          <a:p>
            <a:pPr marL="0" indent="0" algn="just" rtl="1">
              <a:lnSpc>
                <a:spcPct val="120000"/>
              </a:lnSpc>
              <a:buNone/>
            </a:pPr>
            <a:r>
              <a:rPr lang="fa-IR" sz="2000" b="1" dirty="0">
                <a:solidFill>
                  <a:srgbClr val="FF0000"/>
                </a:solidFill>
                <a:cs typeface="B Titr" pitchFamily="2" charset="-78"/>
              </a:rPr>
              <a:t>روش ها </a:t>
            </a:r>
          </a:p>
          <a:p>
            <a:pPr marL="0" indent="0" algn="just" rtl="1">
              <a:lnSpc>
                <a:spcPct val="120000"/>
              </a:lnSpc>
              <a:buNone/>
            </a:pPr>
            <a:r>
              <a:rPr lang="fa-IR" sz="2000" dirty="0">
                <a:cs typeface="B Lotus" pitchFamily="2" charset="-78"/>
              </a:rPr>
              <a:t>نحوه اجرای جدول زمانبندی رویه ها را معین می كنند. روشها، جزئیات دقیق چگونگی انجام فعالیت ها را مشخص میكنند. به عنوان مثال در بازرگانی، ابتدا چند كارشناس نسبت به اهمیت كالا اظهار نظر می كنند؛ در صورتی كه قیمت ها مطابق با قیمت های صادراتی باشد آن را بسته بندی و صادر كنند؛ این توالی اقدامات، رویه نامیده میشود و روش ها، نحوه انجام اقدامات مذكور را معین میكند. برای مثال، به منظور صدور كالاها می توان از روش های ارسال با هواپیما، كشتی یا قطار استفاده كرد.</a:t>
            </a:r>
          </a:p>
          <a:p>
            <a:pPr marL="0" indent="0" algn="r" rtl="1">
              <a:lnSpc>
                <a:spcPct val="120000"/>
              </a:lnSpc>
              <a:buNone/>
            </a:pPr>
            <a:endParaRPr lang="fa-IR" sz="2000" dirty="0"/>
          </a:p>
          <a:p>
            <a:pPr marL="0" indent="0" algn="r" rtl="1">
              <a:lnSpc>
                <a:spcPct val="120000"/>
              </a:lnSpc>
              <a:buNone/>
            </a:pPr>
            <a:endParaRPr lang="en-US" sz="2000" dirty="0"/>
          </a:p>
        </p:txBody>
      </p:sp>
    </p:spTree>
    <p:extLst>
      <p:ext uri="{BB962C8B-B14F-4D97-AF65-F5344CB8AC3E}">
        <p14:creationId xmlns:p14="http://schemas.microsoft.com/office/powerpoint/2010/main" val="2078174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363272" cy="6192688"/>
          </a:xfrm>
        </p:spPr>
        <p:txBody>
          <a:bodyPr>
            <a:normAutofit lnSpcReduction="10000"/>
          </a:bodyPr>
          <a:lstStyle/>
          <a:p>
            <a:pPr marL="0" indent="0" algn="just" rtl="1">
              <a:lnSpc>
                <a:spcPct val="140000"/>
              </a:lnSpc>
              <a:spcBef>
                <a:spcPts val="0"/>
              </a:spcBef>
              <a:buNone/>
            </a:pPr>
            <a:r>
              <a:rPr lang="fa-IR" sz="2000" dirty="0">
                <a:solidFill>
                  <a:srgbClr val="FF0000"/>
                </a:solidFill>
                <a:cs typeface="B Titr" pitchFamily="2" charset="-78"/>
              </a:rPr>
              <a:t>دستورها (مقررات و آیین نامه ها)</a:t>
            </a:r>
          </a:p>
          <a:p>
            <a:pPr marL="0" indent="0" algn="just" rtl="1">
              <a:lnSpc>
                <a:spcPct val="140000"/>
              </a:lnSpc>
              <a:spcBef>
                <a:spcPts val="0"/>
              </a:spcBef>
              <a:buNone/>
            </a:pPr>
            <a:r>
              <a:rPr lang="fa-IR" sz="2000" dirty="0">
                <a:cs typeface="B Lotus" pitchFamily="2" charset="-78"/>
              </a:rPr>
              <a:t>مقررات و آیین نامه ها لزوم اقدام یا عدم اقدام مشخص را به صورت لازم الاجرا تعیین می كنند و هیچگونه اعمال نظر مشخص را اجازه نمی دهند. مقررات ساده ترین نوع برنامه ها می باشند. از لحاظ تفاوت، مقررات و خط مشی ها با هم فرق دارند. مقررات بدون ترتیب زمانی معین انجام عملیات را راهنمایی میكنند در حالی كه، خط مشی ها یا روشهای انجام كار ممكن است عامل زمان را در توالی انجام كار دخالت دهند. در حقیقت خط مشیها به مدیران حق انتخاب میدهند ولی مقررات باید بطور دقیق اجرا شوند و به این ترتیب از آزادی عمل مدیر می كاهد.</a:t>
            </a:r>
          </a:p>
          <a:p>
            <a:pPr marL="0" indent="0" algn="just" rtl="1">
              <a:lnSpc>
                <a:spcPct val="140000"/>
              </a:lnSpc>
              <a:spcBef>
                <a:spcPts val="0"/>
              </a:spcBef>
              <a:buNone/>
            </a:pPr>
            <a:endParaRPr lang="fa-IR" sz="2000" dirty="0">
              <a:cs typeface="B Lotus" pitchFamily="2" charset="-78"/>
            </a:endParaRPr>
          </a:p>
          <a:p>
            <a:pPr marL="0" indent="0" algn="just" rtl="1">
              <a:lnSpc>
                <a:spcPct val="150000"/>
              </a:lnSpc>
              <a:spcBef>
                <a:spcPts val="0"/>
              </a:spcBef>
              <a:buNone/>
            </a:pPr>
            <a:r>
              <a:rPr lang="fa-IR" sz="2000" dirty="0">
                <a:solidFill>
                  <a:srgbClr val="FF0000"/>
                </a:solidFill>
                <a:cs typeface="B Titr" pitchFamily="2" charset="-78"/>
              </a:rPr>
              <a:t>برنامه ها (طرح ها)</a:t>
            </a:r>
          </a:p>
          <a:p>
            <a:pPr marL="0" indent="0" algn="just" rtl="1">
              <a:lnSpc>
                <a:spcPct val="140000"/>
              </a:lnSpc>
              <a:spcBef>
                <a:spcPts val="0"/>
              </a:spcBef>
              <a:buNone/>
            </a:pPr>
            <a:r>
              <a:rPr lang="fa-IR" sz="2000" dirty="0">
                <a:cs typeface="B Lotus" pitchFamily="2" charset="-78"/>
              </a:rPr>
              <a:t>برنامه ها مجموعه هایی هستند از هدف ها، خط مشی ها، روش ها و… برای اجرای یک كنش شناخته و معلوم. برنامه ها به گونه معمول با بودجه و اعتبار مالی پشتیبانی می شوند. گاهی اجرای یک برنامه مستلزم اجرای چند طرح كمكی دیگر است. علاوه بر این تمام برنامه ها باید به صورتی هماهنگ و زمان بندی شده و بر اساس اولویت و توالی منطقی به مورد اجرا گذاشته شوند. زیرا هر گونه شكست در اجرای هر یک از طرح های كمكی علاوه بر اینكه هزینه های زایدی به بار می</a:t>
            </a:r>
            <a:r>
              <a:rPr lang="en-US" sz="2000" dirty="0">
                <a:cs typeface="B Lotus" pitchFamily="2" charset="-78"/>
              </a:rPr>
              <a:t> </a:t>
            </a:r>
            <a:r>
              <a:rPr lang="fa-IR" sz="2000" dirty="0">
                <a:cs typeface="B Lotus" pitchFamily="2" charset="-78"/>
              </a:rPr>
              <a:t>آورد، سبب به تعویق افتادن اجرای طرح اصلی خواهد شد. </a:t>
            </a:r>
          </a:p>
        </p:txBody>
      </p:sp>
    </p:spTree>
    <p:extLst>
      <p:ext uri="{BB962C8B-B14F-4D97-AF65-F5344CB8AC3E}">
        <p14:creationId xmlns:p14="http://schemas.microsoft.com/office/powerpoint/2010/main" val="3919069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 y="332656"/>
            <a:ext cx="8363272" cy="6336704"/>
          </a:xfrm>
        </p:spPr>
        <p:txBody>
          <a:bodyPr>
            <a:normAutofit lnSpcReduction="10000"/>
          </a:bodyPr>
          <a:lstStyle/>
          <a:p>
            <a:pPr marL="0" indent="0" algn="just" rtl="1">
              <a:lnSpc>
                <a:spcPct val="150000"/>
              </a:lnSpc>
              <a:spcBef>
                <a:spcPts val="0"/>
              </a:spcBef>
              <a:buNone/>
            </a:pPr>
            <a:r>
              <a:rPr lang="fa-IR" sz="2000" dirty="0">
                <a:solidFill>
                  <a:srgbClr val="FF0000"/>
                </a:solidFill>
                <a:cs typeface="B Titr" pitchFamily="2" charset="-78"/>
              </a:rPr>
              <a:t>بودجه ها </a:t>
            </a:r>
          </a:p>
          <a:p>
            <a:pPr marL="0" indent="0" algn="just" rtl="1">
              <a:lnSpc>
                <a:spcPct val="150000"/>
              </a:lnSpc>
              <a:spcBef>
                <a:spcPts val="0"/>
              </a:spcBef>
              <a:buNone/>
            </a:pPr>
            <a:r>
              <a:rPr lang="fa-IR" sz="2000" dirty="0">
                <a:cs typeface="B Lotus" pitchFamily="2" charset="-78"/>
              </a:rPr>
              <a:t>بودجه ها برنامه هایی هستند كه میزان درآمد و هزینه مورد انتظار برای یک دوره زمانی معین را مشخص می كنند.  به عبارت دیگر بودجه صورت مالی نتایج مورد انتظار در غالب اعداد و ارقام است؛ بودجه به عنوان تدابیری برای كنترل نیز به شمار میرود؛ بودجه یک وسیله زیربنایی برای برنامه ریزی در بسیاری از موسسات است. بنابراین بودجه نوعی برنامه است كه در قالب آمار و ارقام بیانگر تعهدات سازمان می باشد. بودجه انواع متعددی دارد؛ برخی از بودجه ها بر اساس میزان بازدهی سازمانی تغییر میكند كه به آنها بودجه متغیر یا قابل انعطاف پذیری میگویند. </a:t>
            </a:r>
          </a:p>
          <a:p>
            <a:pPr marL="0" indent="0" algn="just" rtl="1">
              <a:lnSpc>
                <a:spcPct val="150000"/>
              </a:lnSpc>
              <a:spcBef>
                <a:spcPts val="0"/>
              </a:spcBef>
              <a:buNone/>
            </a:pPr>
            <a:endParaRPr lang="fa-IR" sz="2000" dirty="0">
              <a:cs typeface="B Lotus" pitchFamily="2" charset="-78"/>
            </a:endParaRPr>
          </a:p>
          <a:p>
            <a:pPr marL="0" indent="0" algn="just" rtl="1">
              <a:lnSpc>
                <a:spcPct val="150000"/>
              </a:lnSpc>
              <a:spcBef>
                <a:spcPts val="0"/>
              </a:spcBef>
              <a:buNone/>
            </a:pPr>
            <a:r>
              <a:rPr lang="fa-IR" sz="2000" dirty="0">
                <a:solidFill>
                  <a:srgbClr val="FF0000"/>
                </a:solidFill>
                <a:cs typeface="B Titr" pitchFamily="2" charset="-78"/>
              </a:rPr>
              <a:t>دوره (مدت) </a:t>
            </a:r>
          </a:p>
          <a:p>
            <a:pPr marL="0" indent="0" algn="just" rtl="1">
              <a:lnSpc>
                <a:spcPct val="150000"/>
              </a:lnSpc>
              <a:spcBef>
                <a:spcPts val="0"/>
              </a:spcBef>
              <a:buNone/>
            </a:pPr>
            <a:r>
              <a:rPr lang="fa-IR" sz="2000" dirty="0">
                <a:cs typeface="B Lotus" pitchFamily="2" charset="-78"/>
              </a:rPr>
              <a:t>برنامه ریزی یكی از سوالات مهمی كه در برنامه ریزی مطرح می شود این است كه آیا برنامه باید كوتاه مدت، میان مدت یا بلند مدت تنظیم شوند؟ چگونه میتوان برنامه های كوتاه مدت را با برنامه های میان مدت و بلند مدت هماهنگ كرد؟</a:t>
            </a:r>
          </a:p>
          <a:p>
            <a:pPr marL="0" indent="0" algn="just" rtl="1">
              <a:lnSpc>
                <a:spcPct val="150000"/>
              </a:lnSpc>
              <a:spcBef>
                <a:spcPts val="0"/>
              </a:spcBef>
              <a:buNone/>
            </a:pPr>
            <a:r>
              <a:rPr lang="fa-IR" sz="2000" dirty="0">
                <a:cs typeface="B Lotus" pitchFamily="2" charset="-78"/>
              </a:rPr>
              <a:t>در بعضی موارد ممكن است برنامه ریزی ها هفتگی یا چندماهه و یا چند ساله باشند. این پرسشها افق های چندگانه برنامه ریزی را روشن می كنند. </a:t>
            </a:r>
          </a:p>
        </p:txBody>
      </p:sp>
    </p:spTree>
    <p:extLst>
      <p:ext uri="{BB962C8B-B14F-4D97-AF65-F5344CB8AC3E}">
        <p14:creationId xmlns:p14="http://schemas.microsoft.com/office/powerpoint/2010/main" val="470778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12968" cy="6552728"/>
          </a:xfrm>
        </p:spPr>
        <p:txBody>
          <a:bodyPr>
            <a:noAutofit/>
          </a:bodyPr>
          <a:lstStyle/>
          <a:p>
            <a:pPr marL="0" indent="0" algn="just" rtl="1">
              <a:lnSpc>
                <a:spcPct val="150000"/>
              </a:lnSpc>
              <a:spcBef>
                <a:spcPts val="0"/>
              </a:spcBef>
              <a:buNone/>
            </a:pPr>
            <a:r>
              <a:rPr lang="fa-IR" sz="2000" dirty="0">
                <a:solidFill>
                  <a:srgbClr val="FF0000"/>
                </a:solidFill>
                <a:cs typeface="B Titr" pitchFamily="2" charset="-78"/>
              </a:rPr>
              <a:t>دسته بندی انواع برنامه ریزی :</a:t>
            </a:r>
          </a:p>
          <a:p>
            <a:pPr marL="0" indent="0" algn="just" rtl="1">
              <a:lnSpc>
                <a:spcPct val="150000"/>
              </a:lnSpc>
              <a:spcBef>
                <a:spcPts val="0"/>
              </a:spcBef>
              <a:buNone/>
            </a:pPr>
            <a:r>
              <a:rPr lang="fa-IR" sz="2000" b="1" dirty="0">
                <a:solidFill>
                  <a:srgbClr val="FF0000"/>
                </a:solidFill>
                <a:cs typeface="B Lotus" pitchFamily="2" charset="-78"/>
              </a:rPr>
              <a:t>1- برنامه ریزی تخصصی</a:t>
            </a:r>
          </a:p>
          <a:p>
            <a:pPr marL="0" indent="0" algn="just" rtl="1">
              <a:lnSpc>
                <a:spcPct val="150000"/>
              </a:lnSpc>
              <a:spcBef>
                <a:spcPts val="0"/>
              </a:spcBef>
              <a:buNone/>
            </a:pPr>
            <a:r>
              <a:rPr lang="fa-IR" sz="2000" dirty="0">
                <a:cs typeface="B Lotus" pitchFamily="2" charset="-78"/>
              </a:rPr>
              <a:t>گاهی با توجه به ماهیت تخصصی برخی از وظایف مدیریت برای انجام آنها برنامه ریزی میشود. این برنامه ریزی ها را برنامه ریزی تخصصی می نامند كه بر اساس وظایف مدیریت در سازمان عنوان میگردد.</a:t>
            </a:r>
          </a:p>
          <a:p>
            <a:pPr marL="0" indent="0" algn="just" rtl="1">
              <a:lnSpc>
                <a:spcPct val="150000"/>
              </a:lnSpc>
              <a:spcBef>
                <a:spcPts val="0"/>
              </a:spcBef>
              <a:buNone/>
            </a:pPr>
            <a:r>
              <a:rPr lang="fa-IR" sz="2000" b="1" dirty="0">
                <a:solidFill>
                  <a:srgbClr val="FF0000"/>
                </a:solidFill>
                <a:cs typeface="B Lotus" pitchFamily="2" charset="-78"/>
              </a:rPr>
              <a:t>الف- برنامه ریزی و کنترل تولید (مدیریت تولید): </a:t>
            </a:r>
            <a:r>
              <a:rPr lang="fa-IR" sz="2000" dirty="0">
                <a:cs typeface="B Lotus" pitchFamily="2" charset="-78"/>
              </a:rPr>
              <a:t>عبارت است از تعیین نیازها و تأمین ابزار و تسهیلات و تربیت نیروی انسانی لازم برای تولید محصولات و كالاها با توجه به تقاضای موجود در بازار و نیازهای پیش بینی نشده جامعه.</a:t>
            </a:r>
          </a:p>
          <a:p>
            <a:pPr marL="0" indent="0" algn="just" rtl="1">
              <a:lnSpc>
                <a:spcPct val="150000"/>
              </a:lnSpc>
              <a:spcBef>
                <a:spcPts val="0"/>
              </a:spcBef>
              <a:buNone/>
            </a:pPr>
            <a:r>
              <a:rPr lang="fa-IR" sz="2000" b="1" dirty="0">
                <a:solidFill>
                  <a:srgbClr val="FF0000"/>
                </a:solidFill>
                <a:cs typeface="B Lotus" pitchFamily="2" charset="-78"/>
              </a:rPr>
              <a:t>ب- برنامه ریزی نیروی انسانی: </a:t>
            </a:r>
            <a:r>
              <a:rPr lang="fa-IR" sz="2000" dirty="0">
                <a:cs typeface="B Lotus" pitchFamily="2" charset="-78"/>
              </a:rPr>
              <a:t>در این نوع از برنامه ریزی با تعیین افراد مورد نیاز سازمان در سال های آینده امكانات وتسهیلات مورد نیاز (انتخاب، آموزش، ترفیع، بازنشستگی و…) تخمین زده میشود. برنامه ریزی نیروی انسانی با تهیه نمودار (ساختار) سازمانی آغاز میشود و مواردی نظیر تهیه نمودار جانشین و ترفیع، تدوین آیین نامه استخدامی و تنظیم برنامه های آموزشی ضمن خدمت را در بر میگیرد.</a:t>
            </a:r>
          </a:p>
          <a:p>
            <a:pPr marL="0" indent="0" algn="just" rtl="1">
              <a:lnSpc>
                <a:spcPct val="150000"/>
              </a:lnSpc>
              <a:spcBef>
                <a:spcPts val="0"/>
              </a:spcBef>
              <a:buNone/>
            </a:pPr>
            <a:r>
              <a:rPr lang="fa-IR" sz="2000" b="1" dirty="0">
                <a:solidFill>
                  <a:srgbClr val="FF0000"/>
                </a:solidFill>
                <a:cs typeface="B Lotus" pitchFamily="2" charset="-78"/>
              </a:rPr>
              <a:t>ج- برنامه ریزی مالی و تنظیم بودجه: </a:t>
            </a:r>
            <a:r>
              <a:rPr lang="fa-IR" sz="2000" dirty="0">
                <a:cs typeface="B Lotus" pitchFamily="2" charset="-78"/>
              </a:rPr>
              <a:t>عبارتست از تعیین میزان و چگونگی منابع و همچنین تعیین میزان و چگونگی مصارف مالی به منظور تأمین هدف های موسسه و صاحبان و كنترل كنندگان آن می باشد.</a:t>
            </a:r>
          </a:p>
        </p:txBody>
      </p:sp>
    </p:spTree>
    <p:extLst>
      <p:ext uri="{BB962C8B-B14F-4D97-AF65-F5344CB8AC3E}">
        <p14:creationId xmlns:p14="http://schemas.microsoft.com/office/powerpoint/2010/main" val="2403326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192688"/>
          </a:xfrm>
        </p:spPr>
        <p:txBody>
          <a:bodyPr>
            <a:noAutofit/>
          </a:bodyPr>
          <a:lstStyle/>
          <a:p>
            <a:pPr marL="0" indent="0" algn="just" rtl="1">
              <a:lnSpc>
                <a:spcPct val="150000"/>
              </a:lnSpc>
              <a:spcBef>
                <a:spcPts val="0"/>
              </a:spcBef>
              <a:buNone/>
            </a:pPr>
            <a:r>
              <a:rPr lang="fa-IR" sz="2000" b="1" dirty="0">
                <a:solidFill>
                  <a:srgbClr val="FF0000"/>
                </a:solidFill>
                <a:cs typeface="B Lotus" pitchFamily="2" charset="-78"/>
              </a:rPr>
              <a:t>2- برنامه ریزی عملیاتی (اجرایی):</a:t>
            </a:r>
            <a:r>
              <a:rPr lang="fa-IR" sz="2000" dirty="0">
                <a:cs typeface="B Lotus" pitchFamily="2" charset="-78"/>
              </a:rPr>
              <a:t> برنامه های اجرایی برای به اجرا درآوردن تصمیمات راهبردی طرح می شوند. به عبارت دیگر برنامه های اجرایی عبارتند از تصمیمات كوتاه مدت كه برای استفاده بهینه از منابع موجود با توجه به تحولات محیط اتخاذ می گردند.</a:t>
            </a:r>
          </a:p>
          <a:p>
            <a:pPr marL="0" indent="0" algn="just" rtl="1">
              <a:lnSpc>
                <a:spcPct val="150000"/>
              </a:lnSpc>
              <a:spcBef>
                <a:spcPts val="0"/>
              </a:spcBef>
              <a:buNone/>
            </a:pPr>
            <a:r>
              <a:rPr lang="fa-IR" sz="2000" b="1" dirty="0">
                <a:solidFill>
                  <a:srgbClr val="FF0000"/>
                </a:solidFill>
                <a:cs typeface="B Lotus" pitchFamily="2" charset="-78"/>
              </a:rPr>
              <a:t>3- برنامه ریزی راهبردی (استراتژیک): </a:t>
            </a:r>
            <a:r>
              <a:rPr lang="fa-IR" sz="2000" dirty="0">
                <a:cs typeface="B Lotus" pitchFamily="2" charset="-78"/>
              </a:rPr>
              <a:t>برنامه ریزی راهبردی در بردارنده تصمیم گیری هایی است كه راجع به اهداف راهبردی بلند مدت سازمان می باشند. در این نوع از برنامه ریزی مقاصد (مأموریت ها) و هدفهای سازمان مشخص و اهداف بلند مدت به هدف های كمی و كوتاه كه آن را هدف گذاری می نامند، تجزیه می گردد. همچنین سیاست های كلی (تدوین وتنظیم خط مشی ها) و برنامه های عملیاتی طرح ریزی می گردد.</a:t>
            </a:r>
          </a:p>
          <a:p>
            <a:pPr marL="0" indent="0" algn="just" rtl="1">
              <a:lnSpc>
                <a:spcPct val="150000"/>
              </a:lnSpc>
              <a:spcBef>
                <a:spcPts val="0"/>
              </a:spcBef>
              <a:buNone/>
            </a:pPr>
            <a:endParaRPr lang="fa-IR" sz="2000" b="1" dirty="0">
              <a:solidFill>
                <a:srgbClr val="FF0000"/>
              </a:solidFill>
              <a:cs typeface="B Lotus" pitchFamily="2" charset="-78"/>
            </a:endParaRPr>
          </a:p>
          <a:p>
            <a:pPr marL="0" indent="0" algn="just" rtl="1">
              <a:lnSpc>
                <a:spcPct val="150000"/>
              </a:lnSpc>
              <a:spcBef>
                <a:spcPts val="0"/>
              </a:spcBef>
              <a:buNone/>
            </a:pPr>
            <a:r>
              <a:rPr lang="fa-IR" sz="2000" b="1" dirty="0">
                <a:solidFill>
                  <a:srgbClr val="FF0000"/>
                </a:solidFill>
                <a:cs typeface="B Lotus" pitchFamily="2" charset="-78"/>
              </a:rPr>
              <a:t>برنامه ریزی راهبردی، آینده را پیشگویی نمیكند ولی یک مدیر را می تواند در موارد ذیل یاری دهد:</a:t>
            </a:r>
          </a:p>
          <a:p>
            <a:pPr marL="0" indent="0" algn="just" rtl="1">
              <a:lnSpc>
                <a:spcPct val="150000"/>
              </a:lnSpc>
              <a:spcBef>
                <a:spcPts val="0"/>
              </a:spcBef>
              <a:buNone/>
            </a:pPr>
            <a:r>
              <a:rPr lang="fa-IR" sz="2000" dirty="0">
                <a:cs typeface="B Lotus" pitchFamily="2" charset="-78"/>
              </a:rPr>
              <a:t>الف- فائق آمدن بر مسائل ناشی از مقتضیات آتی</a:t>
            </a:r>
          </a:p>
          <a:p>
            <a:pPr marL="0" indent="0" algn="just" rtl="1">
              <a:lnSpc>
                <a:spcPct val="150000"/>
              </a:lnSpc>
              <a:spcBef>
                <a:spcPts val="0"/>
              </a:spcBef>
              <a:buNone/>
            </a:pPr>
            <a:r>
              <a:rPr lang="fa-IR" sz="2000" dirty="0">
                <a:cs typeface="B Lotus" pitchFamily="2" charset="-78"/>
              </a:rPr>
              <a:t>ب- ایجاد فرصت كافی برای تصحیح خطاهای اجتناب ناپذیر</a:t>
            </a:r>
          </a:p>
          <a:p>
            <a:pPr marL="0" indent="0" algn="just" rtl="1">
              <a:lnSpc>
                <a:spcPct val="150000"/>
              </a:lnSpc>
              <a:spcBef>
                <a:spcPts val="0"/>
              </a:spcBef>
              <a:buNone/>
            </a:pPr>
            <a:r>
              <a:rPr lang="fa-IR" sz="2000" dirty="0">
                <a:cs typeface="B Lotus" pitchFamily="2" charset="-78"/>
              </a:rPr>
              <a:t>ج- اتخاذ تصمیم های صحیح در زمان مناسب</a:t>
            </a:r>
          </a:p>
          <a:p>
            <a:pPr marL="0" indent="0" algn="just" rtl="1">
              <a:lnSpc>
                <a:spcPct val="150000"/>
              </a:lnSpc>
              <a:spcBef>
                <a:spcPts val="0"/>
              </a:spcBef>
              <a:buNone/>
            </a:pPr>
            <a:r>
              <a:rPr lang="fa-IR" sz="2000" dirty="0">
                <a:cs typeface="B Lotus" pitchFamily="2" charset="-78"/>
              </a:rPr>
              <a:t>د- تمركز بر انجام فعالیت های ضروری برای رسیدن به آینده مطلوب</a:t>
            </a:r>
          </a:p>
        </p:txBody>
      </p:sp>
    </p:spTree>
    <p:extLst>
      <p:ext uri="{BB962C8B-B14F-4D97-AF65-F5344CB8AC3E}">
        <p14:creationId xmlns:p14="http://schemas.microsoft.com/office/powerpoint/2010/main" val="153645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712968" cy="5904656"/>
          </a:xfrm>
        </p:spPr>
        <p:txBody>
          <a:bodyPr>
            <a:normAutofit lnSpcReduction="10000"/>
          </a:bodyPr>
          <a:lstStyle/>
          <a:p>
            <a:pPr marL="0" indent="0" algn="just" rtl="1">
              <a:lnSpc>
                <a:spcPct val="150000"/>
              </a:lnSpc>
              <a:buNone/>
            </a:pPr>
            <a:r>
              <a:rPr lang="fa-IR" sz="2200" dirty="0">
                <a:solidFill>
                  <a:srgbClr val="FF0000"/>
                </a:solidFill>
                <a:cs typeface="B Titr" pitchFamily="2" charset="-78"/>
              </a:rPr>
              <a:t>دیدگاه های متداول در برنامه ریزی </a:t>
            </a:r>
          </a:p>
          <a:p>
            <a:pPr marL="0" indent="0" algn="just" rtl="1">
              <a:lnSpc>
                <a:spcPct val="150000"/>
              </a:lnSpc>
              <a:buNone/>
            </a:pPr>
            <a:endParaRPr lang="fa-IR" sz="2200" dirty="0">
              <a:solidFill>
                <a:srgbClr val="FF0000"/>
              </a:solidFill>
              <a:cs typeface="B Titr" pitchFamily="2" charset="-78"/>
            </a:endParaRPr>
          </a:p>
          <a:p>
            <a:pPr marL="0" indent="0" algn="just" rtl="1">
              <a:lnSpc>
                <a:spcPct val="150000"/>
              </a:lnSpc>
              <a:buNone/>
            </a:pPr>
            <a:r>
              <a:rPr lang="fa-IR" sz="2000" b="1" dirty="0">
                <a:solidFill>
                  <a:srgbClr val="FF0000"/>
                </a:solidFill>
                <a:cs typeface="B Lotus" pitchFamily="2" charset="-78"/>
              </a:rPr>
              <a:t>1- برنامه ريزی از داخل به خارج و برنامه ريزی از خارج به داخل</a:t>
            </a:r>
          </a:p>
          <a:p>
            <a:pPr marL="0" indent="0" algn="just" rtl="1">
              <a:lnSpc>
                <a:spcPct val="150000"/>
              </a:lnSpc>
              <a:buNone/>
            </a:pPr>
            <a:r>
              <a:rPr lang="fa-IR" sz="2000" dirty="0">
                <a:cs typeface="B Lotus" pitchFamily="2" charset="-78"/>
              </a:rPr>
              <a:t>در </a:t>
            </a:r>
            <a:r>
              <a:rPr lang="fa-IR" sz="2000" b="1" dirty="0">
                <a:cs typeface="B Lotus" pitchFamily="2" charset="-78"/>
              </a:rPr>
              <a:t>برنامه ریزی از داخل به خارج </a:t>
            </a:r>
            <a:r>
              <a:rPr lang="fa-IR" sz="2000" dirty="0">
                <a:cs typeface="B Lotus" pitchFamily="2" charset="-78"/>
              </a:rPr>
              <a:t>بر كارهایی تمركز میشود كه سازمان در حال حاضر انجام می دهد و تلاش می شود تا آنها به بهترین صورت انجام پذیرد. برنامه ریزی به این شیوه تغییرات عمده ای را در سازمان ایجاد نمی كند، ولی می تواند برای استفاده بهینه از منابع مفید و موثر باشد. این برنامه ریزی برای بهتر انجام شدن كارهای جاری صورت می پذیرد و هدف آن یافتن بهترین شیوه انجام كار است.</a:t>
            </a:r>
          </a:p>
          <a:p>
            <a:pPr marL="0" indent="0" algn="just" rtl="1">
              <a:lnSpc>
                <a:spcPct val="150000"/>
              </a:lnSpc>
              <a:buNone/>
            </a:pPr>
            <a:endParaRPr lang="fa-IR" sz="2000" dirty="0">
              <a:cs typeface="B Lotus" pitchFamily="2" charset="-78"/>
            </a:endParaRPr>
          </a:p>
          <a:p>
            <a:pPr marL="0" indent="0" algn="just" rtl="1">
              <a:lnSpc>
                <a:spcPct val="150000"/>
              </a:lnSpc>
              <a:buNone/>
            </a:pPr>
            <a:r>
              <a:rPr lang="fa-IR" sz="2000" dirty="0">
                <a:cs typeface="B Lotus" pitchFamily="2" charset="-78"/>
              </a:rPr>
              <a:t>در </a:t>
            </a:r>
            <a:r>
              <a:rPr lang="fa-IR" sz="2000" b="1" dirty="0">
                <a:cs typeface="B Lotus" pitchFamily="2" charset="-78"/>
              </a:rPr>
              <a:t>برنامه ریزی از خارج به داخل </a:t>
            </a:r>
            <a:r>
              <a:rPr lang="fa-IR" sz="2000" dirty="0">
                <a:cs typeface="B Lotus" pitchFamily="2" charset="-78"/>
              </a:rPr>
              <a:t>ابتدا محیط خارجی بررسی و تحلیل میشود و برای استفاده از فرصت ها و به حداقل رساندن مسائل ناشی از آن برنامه ریزی می گردد. این برنامه ریزی هنگامی مفید است كه سازمان بخواهد كاری منحصر به فرد انجام دهد و هدف این برنامه ریزی یافتن فرصت های محیطی و استفاده بهینه از آنهاست.</a:t>
            </a:r>
          </a:p>
        </p:txBody>
      </p:sp>
    </p:spTree>
    <p:extLst>
      <p:ext uri="{BB962C8B-B14F-4D97-AF65-F5344CB8AC3E}">
        <p14:creationId xmlns:p14="http://schemas.microsoft.com/office/powerpoint/2010/main" val="409628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354" y="1124743"/>
            <a:ext cx="8736376" cy="492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452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408712"/>
          </a:xfrm>
        </p:spPr>
        <p:txBody>
          <a:bodyPr>
            <a:normAutofit/>
          </a:bodyPr>
          <a:lstStyle/>
          <a:p>
            <a:pPr marL="0" indent="0" algn="just" rtl="1">
              <a:lnSpc>
                <a:spcPct val="150000"/>
              </a:lnSpc>
              <a:buNone/>
            </a:pPr>
            <a:r>
              <a:rPr lang="fa-IR" sz="2000" b="1" dirty="0">
                <a:solidFill>
                  <a:srgbClr val="FF0000"/>
                </a:solidFill>
                <a:cs typeface="B Lotus" pitchFamily="2" charset="-78"/>
              </a:rPr>
              <a:t>2- برنامه ريزی از بالا به پايين و برنامه ريزی از پايين به بالا</a:t>
            </a:r>
          </a:p>
          <a:p>
            <a:pPr marL="0" indent="0" algn="just" rtl="1">
              <a:lnSpc>
                <a:spcPct val="150000"/>
              </a:lnSpc>
              <a:buNone/>
            </a:pPr>
            <a:r>
              <a:rPr lang="fa-IR" sz="2000" dirty="0">
                <a:cs typeface="B Lotus" pitchFamily="2" charset="-78"/>
              </a:rPr>
              <a:t>در </a:t>
            </a:r>
            <a:r>
              <a:rPr lang="fa-IR" sz="2000" b="1" dirty="0">
                <a:cs typeface="B Lotus" pitchFamily="2" charset="-78"/>
              </a:rPr>
              <a:t>برنامه ریزی از بالا به پایین </a:t>
            </a:r>
            <a:r>
              <a:rPr lang="fa-IR" sz="2000" dirty="0">
                <a:cs typeface="B Lotus" pitchFamily="2" charset="-78"/>
              </a:rPr>
              <a:t>ابتدا مدیر هدفهای كلان را تعیین میكند و این امكان را برای مدیران سطوح دیگر فراهم می آورد تا در چهارچوب هدف های كلان برنامه خود را تدوین كنند.</a:t>
            </a:r>
          </a:p>
          <a:p>
            <a:pPr marL="0" indent="0" algn="just" rtl="1">
              <a:lnSpc>
                <a:spcPct val="150000"/>
              </a:lnSpc>
              <a:buNone/>
            </a:pPr>
            <a:endParaRPr lang="fa-IR" sz="2000" dirty="0">
              <a:cs typeface="B Lotus" pitchFamily="2" charset="-78"/>
            </a:endParaRPr>
          </a:p>
          <a:p>
            <a:pPr marL="0" indent="0" algn="just" rtl="1">
              <a:lnSpc>
                <a:spcPct val="150000"/>
              </a:lnSpc>
              <a:buNone/>
            </a:pPr>
            <a:r>
              <a:rPr lang="fa-IR" sz="2000" dirty="0">
                <a:cs typeface="B Lotus" pitchFamily="2" charset="-78"/>
              </a:rPr>
              <a:t>در </a:t>
            </a:r>
            <a:r>
              <a:rPr lang="fa-IR" sz="2000" b="1" dirty="0">
                <a:cs typeface="B Lotus" pitchFamily="2" charset="-78"/>
              </a:rPr>
              <a:t>برنامه ریزی از پایین به بالا </a:t>
            </a:r>
            <a:r>
              <a:rPr lang="fa-IR" sz="2000" dirty="0">
                <a:cs typeface="B Lotus" pitchFamily="2" charset="-78"/>
              </a:rPr>
              <a:t>با تدوین برنامه هایی شروع می شود كه در سطوح عملیاتی شكل می گیرند؛ بدون آنكه به محدودیت های كلی سازمان توجه شود. آنگاه این برنامه ها از طریق سلسله مراتب به بالاترین سطح مدیریت ارائه میگردد.</a:t>
            </a:r>
          </a:p>
          <a:p>
            <a:pPr marL="0" indent="0" algn="just" rtl="1">
              <a:lnSpc>
                <a:spcPct val="150000"/>
              </a:lnSpc>
              <a:buNone/>
            </a:pPr>
            <a:endParaRPr lang="fa-IR" sz="2000" dirty="0">
              <a:cs typeface="B Lotus" pitchFamily="2" charset="-78"/>
            </a:endParaRPr>
          </a:p>
          <a:p>
            <a:pPr marL="0" indent="0" algn="just" rtl="1">
              <a:lnSpc>
                <a:spcPct val="150000"/>
              </a:lnSpc>
              <a:buNone/>
            </a:pPr>
            <a:endParaRPr lang="fa-IR" sz="2000" dirty="0">
              <a:cs typeface="B Lotus" pitchFamily="2" charset="-78"/>
            </a:endParaRPr>
          </a:p>
          <a:p>
            <a:pPr marL="0" indent="0" algn="just" rtl="1">
              <a:lnSpc>
                <a:spcPct val="150000"/>
              </a:lnSpc>
              <a:buNone/>
            </a:pPr>
            <a:endParaRPr lang="fa-IR" sz="2000" dirty="0">
              <a:cs typeface="B Lotus" pitchFamily="2" charset="-78"/>
            </a:endParaRPr>
          </a:p>
          <a:p>
            <a:pPr>
              <a:lnSpc>
                <a:spcPct val="150000"/>
              </a:lnSpc>
            </a:pPr>
            <a:endParaRPr lang="en-US" sz="2000" dirty="0"/>
          </a:p>
        </p:txBody>
      </p:sp>
      <p:pic>
        <p:nvPicPr>
          <p:cNvPr id="2" name="Picture 1"/>
          <p:cNvPicPr>
            <a:picLocks noChangeAspect="1"/>
          </p:cNvPicPr>
          <p:nvPr/>
        </p:nvPicPr>
        <p:blipFill>
          <a:blip r:embed="rId2"/>
          <a:stretch>
            <a:fillRect/>
          </a:stretch>
        </p:blipFill>
        <p:spPr>
          <a:xfrm>
            <a:off x="2123728" y="4581128"/>
            <a:ext cx="4322439" cy="1530229"/>
          </a:xfrm>
          <a:prstGeom prst="rect">
            <a:avLst/>
          </a:prstGeom>
        </p:spPr>
      </p:pic>
    </p:spTree>
    <p:extLst>
      <p:ext uri="{BB962C8B-B14F-4D97-AF65-F5344CB8AC3E}">
        <p14:creationId xmlns:p14="http://schemas.microsoft.com/office/powerpoint/2010/main" val="131173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404"/>
          <a:stretch/>
        </p:blipFill>
        <p:spPr bwMode="auto">
          <a:xfrm>
            <a:off x="2195736" y="3501008"/>
            <a:ext cx="4586451"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260648"/>
            <a:ext cx="8640960" cy="3385542"/>
          </a:xfrm>
          <a:prstGeom prst="rect">
            <a:avLst/>
          </a:prstGeom>
        </p:spPr>
        <p:txBody>
          <a:bodyPr wrap="square">
            <a:spAutoFit/>
          </a:bodyPr>
          <a:lstStyle/>
          <a:p>
            <a:pPr lvl="0" algn="just" rtl="1">
              <a:lnSpc>
                <a:spcPct val="150000"/>
              </a:lnSpc>
              <a:spcBef>
                <a:spcPct val="20000"/>
              </a:spcBef>
            </a:pPr>
            <a:r>
              <a:rPr lang="fa-IR" sz="2000" b="1" dirty="0">
                <a:solidFill>
                  <a:srgbClr val="FF0000"/>
                </a:solidFill>
                <a:cs typeface="B Lotus" pitchFamily="2" charset="-78"/>
              </a:rPr>
              <a:t>3- برنامه ريزی بر مبنای هدف</a:t>
            </a:r>
          </a:p>
          <a:p>
            <a:pPr lvl="0" algn="just" rtl="1">
              <a:lnSpc>
                <a:spcPct val="150000"/>
              </a:lnSpc>
              <a:spcBef>
                <a:spcPct val="20000"/>
              </a:spcBef>
            </a:pPr>
            <a:r>
              <a:rPr lang="fa-IR" sz="2000" dirty="0">
                <a:solidFill>
                  <a:prstClr val="black"/>
                </a:solidFill>
                <a:cs typeface="Lotus" panose="00000400000000000000" pitchFamily="2" charset="-78"/>
              </a:rPr>
              <a:t>در این نوع از برنامه ریزی مهمترین مسائل سازمان تعریف می شود و سپس با مشاركت كاركنان برای هر واحد وقسمت، از یک واحد و نهایتاً برای هر فرد شاغل هدف گذاری منظمی انجام می گیرد. این برنامه ریزی برای تركیب اهداف فردی و سازمانی بكار می رود و بر این عقیده استوار است كه مشاركت توأم رییس و مرئوس در تبدیل اهداف كلی به اهداف فردی، تأثیر مثبتی بر عملكرد كاركنان دارد و تدوین پذیرش دوطرفه اهداف، تعهد قویتری را در كاركنان ایجاد می كند؛ تا اینكه سرپرست یک جانبه هدف گذاری كرده، آنها را به زیردستان تحمیل كند. </a:t>
            </a:r>
          </a:p>
        </p:txBody>
      </p:sp>
    </p:spTree>
    <p:extLst>
      <p:ext uri="{BB962C8B-B14F-4D97-AF65-F5344CB8AC3E}">
        <p14:creationId xmlns:p14="http://schemas.microsoft.com/office/powerpoint/2010/main" val="1096646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6120680"/>
          </a:xfrm>
        </p:spPr>
        <p:txBody>
          <a:bodyPr>
            <a:noAutofit/>
          </a:bodyPr>
          <a:lstStyle/>
          <a:p>
            <a:pPr marL="0" indent="0" algn="just" rtl="1">
              <a:lnSpc>
                <a:spcPct val="120000"/>
              </a:lnSpc>
              <a:buNone/>
            </a:pPr>
            <a:r>
              <a:rPr lang="fa-IR" sz="2000" dirty="0">
                <a:solidFill>
                  <a:srgbClr val="FF0000"/>
                </a:solidFill>
                <a:cs typeface="B Titr" pitchFamily="2" charset="-78"/>
              </a:rPr>
              <a:t>مراحل برنامه ریزی سازمانی به صورت استراتژیک </a:t>
            </a:r>
          </a:p>
          <a:p>
            <a:pPr marL="0" indent="0" algn="just" rtl="1">
              <a:lnSpc>
                <a:spcPct val="120000"/>
              </a:lnSpc>
              <a:buNone/>
            </a:pPr>
            <a:r>
              <a:rPr lang="fa-IR" sz="2000" dirty="0">
                <a:cs typeface="B Lotus" pitchFamily="2" charset="-78"/>
              </a:rPr>
              <a:t>مراحل برنامه ریزی سازمانی به صورت استراتژیک برای سازمانهای كوچک و بزرگ كاربرد دارد. این روش كمک میكند اولویت های سازمان تعیین شود و به آنها زمان اختصاص یابد. برنامه ریزی زمانی برای یک سازمان به صورت دقیق امكان پذیر نیست. چرا كه مسیر دستیابی به اهداف پر از رویدادهای غیرمنتظره خواهد بود. مراحل برنامه ریزی در مدیریت باید بخشهای مختلفی چون برنامه روزانه، هفتگی، ماهانه، سه ماهه، شش ماهه و یک ساله را پوشش دهد. البته برخی از سازمان ها برنامه ریزی سازمانی سه تا پنج ساله نیز دارند. </a:t>
            </a:r>
          </a:p>
          <a:p>
            <a:pPr marL="0" indent="0" algn="just" rtl="1">
              <a:lnSpc>
                <a:spcPct val="120000"/>
              </a:lnSpc>
              <a:buNone/>
            </a:pPr>
            <a:endParaRPr lang="fa-IR" sz="2000" dirty="0">
              <a:cs typeface="B Lotus" pitchFamily="2" charset="-78"/>
            </a:endParaRPr>
          </a:p>
          <a:p>
            <a:pPr marL="0" indent="0" algn="just" rtl="1">
              <a:lnSpc>
                <a:spcPct val="120000"/>
              </a:lnSpc>
              <a:buNone/>
            </a:pPr>
            <a:r>
              <a:rPr lang="fa-IR" sz="2000" dirty="0">
                <a:cs typeface="B Lotus" pitchFamily="2" charset="-78"/>
              </a:rPr>
              <a:t>در این قسمت مراحل برنامه ریزی سازمانی به صورت استراتژیک توضیح داده میشود: </a:t>
            </a:r>
          </a:p>
          <a:p>
            <a:pPr marL="0" indent="0" algn="just" rtl="1">
              <a:lnSpc>
                <a:spcPct val="120000"/>
              </a:lnSpc>
              <a:buNone/>
            </a:pPr>
            <a:r>
              <a:rPr lang="fa-IR" sz="2000" b="1" dirty="0">
                <a:solidFill>
                  <a:srgbClr val="FF0000"/>
                </a:solidFill>
                <a:cs typeface="B Lotus" pitchFamily="2" charset="-78"/>
              </a:rPr>
              <a:t>1- موقعیت خود را در استراتژی سازمانی مشخص کنید.</a:t>
            </a:r>
          </a:p>
          <a:p>
            <a:pPr marL="0" indent="0" algn="just" rtl="1">
              <a:lnSpc>
                <a:spcPct val="120000"/>
              </a:lnSpc>
              <a:buNone/>
            </a:pPr>
            <a:r>
              <a:rPr lang="fa-IR" sz="2000" dirty="0">
                <a:cs typeface="B Lotus" pitchFamily="2" charset="-78"/>
              </a:rPr>
              <a:t>در مراحل برنامه ریزی سازمانی قرار است سازمان از نقطه ای كه اكنون هست، به نقطه مقصد برسد. پس باید ابتدا دانست كه دقیقا كجا قرار دارد. بعد از آن باید دانست به كجا میخواهد برود. پس باید هدف گذاری در مدیریت را نیز انجام داد. برنامه ریزی در مدیریت و هدف گذاری كاملا به هم وابسته هستند.</a:t>
            </a:r>
          </a:p>
          <a:p>
            <a:pPr marL="0" indent="0" algn="just" rtl="1">
              <a:lnSpc>
                <a:spcPct val="120000"/>
              </a:lnSpc>
              <a:buNone/>
            </a:pPr>
            <a:r>
              <a:rPr lang="fa-IR" sz="2000" dirty="0">
                <a:cs typeface="B Lotus" pitchFamily="2" charset="-78"/>
              </a:rPr>
              <a:t>بعد از مشخص كردن اهداف كوتاه مدت و بلند مدت باید مشخص كرد كه از چه مسیری باید به این اهداف</a:t>
            </a:r>
            <a:br>
              <a:rPr lang="fa-IR" sz="2000" dirty="0">
                <a:cs typeface="B Lotus" pitchFamily="2" charset="-78"/>
              </a:rPr>
            </a:br>
            <a:r>
              <a:rPr lang="fa-IR" sz="2000" dirty="0">
                <a:cs typeface="B Lotus" pitchFamily="2" charset="-78"/>
              </a:rPr>
              <a:t>رسید. چه گامهایی برای رسیدن به این اهداف باید برداشت و به چه منابعی برای تحقق آنها نیاز است. </a:t>
            </a:r>
            <a:br>
              <a:rPr lang="fa-IR" sz="2000" dirty="0">
                <a:cs typeface="B Lotus" pitchFamily="2" charset="-78"/>
              </a:rPr>
            </a:br>
            <a:endParaRPr lang="en-US" sz="2000" dirty="0">
              <a:cs typeface="B Lotus" pitchFamily="2" charset="-78"/>
            </a:endParaRPr>
          </a:p>
        </p:txBody>
      </p:sp>
    </p:spTree>
    <p:extLst>
      <p:ext uri="{BB962C8B-B14F-4D97-AF65-F5344CB8AC3E}">
        <p14:creationId xmlns:p14="http://schemas.microsoft.com/office/powerpoint/2010/main" val="3884600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6408712"/>
          </a:xfrm>
        </p:spPr>
        <p:txBody>
          <a:bodyPr>
            <a:noAutofit/>
          </a:bodyPr>
          <a:lstStyle/>
          <a:p>
            <a:pPr marL="0" indent="0" algn="just" rtl="1">
              <a:lnSpc>
                <a:spcPct val="120000"/>
              </a:lnSpc>
              <a:buNone/>
            </a:pPr>
            <a:r>
              <a:rPr lang="fa-IR" sz="2000" b="1" dirty="0">
                <a:solidFill>
                  <a:srgbClr val="FF0000"/>
                </a:solidFill>
                <a:cs typeface="B Lotus" pitchFamily="2" charset="-78"/>
              </a:rPr>
              <a:t>2- افراد را به سازمان اضافه کنید و اطلاعات به دست آورید. </a:t>
            </a:r>
          </a:p>
          <a:p>
            <a:pPr marL="0" indent="0" algn="just" rtl="1">
              <a:lnSpc>
                <a:spcPct val="120000"/>
              </a:lnSpc>
              <a:buNone/>
            </a:pPr>
            <a:r>
              <a:rPr lang="fa-IR" sz="2000" dirty="0">
                <a:cs typeface="B Lotus" pitchFamily="2" charset="-78"/>
              </a:rPr>
              <a:t>دومین مورد از مراحل برنامه ریزی سازمانی به جمع آوری اختصاص پیدا میكند. ابتدا باید اطلاعات لازم درباره اهدافی كه قصد دارید به آنها برسید و آنچه برای رسیدن به آنها نیاز دارید را به دست آورید. سپس نیروهای لازم برای تحقق این اهداف را استخدام كنید. جمع آوری نیروی كار میتواند فرایند پرچالشی باشد. بسیاری از مدیران نمی دانند هنگام جمع آوری اطلاعات دقیقا به چه داده هایی باید توجه داشته باشند تا بتوانند از آنها برای برنامه ریزی در مدیریت استفاده كنند. </a:t>
            </a:r>
          </a:p>
          <a:p>
            <a:pPr marL="0" indent="0" algn="just" rtl="1">
              <a:lnSpc>
                <a:spcPct val="120000"/>
              </a:lnSpc>
              <a:buNone/>
            </a:pPr>
            <a:endParaRPr lang="fa-IR" sz="2000" dirty="0">
              <a:cs typeface="B Lotus" pitchFamily="2" charset="-78"/>
            </a:endParaRPr>
          </a:p>
          <a:p>
            <a:pPr marL="0" indent="0" algn="just" rtl="1">
              <a:lnSpc>
                <a:spcPct val="120000"/>
              </a:lnSpc>
              <a:buNone/>
            </a:pPr>
            <a:r>
              <a:rPr lang="fa-IR" sz="2000" dirty="0">
                <a:cs typeface="B Lotus" pitchFamily="2" charset="-78"/>
              </a:rPr>
              <a:t>برخی از این اطلاعات عبارتند از؛ </a:t>
            </a:r>
          </a:p>
          <a:p>
            <a:pPr marL="0" indent="0" algn="just" rtl="1">
              <a:lnSpc>
                <a:spcPct val="120000"/>
              </a:lnSpc>
              <a:buNone/>
            </a:pPr>
            <a:r>
              <a:rPr lang="fa-IR" sz="2000" dirty="0">
                <a:cs typeface="B Lotus" pitchFamily="2" charset="-78"/>
              </a:rPr>
              <a:t>• اطلاعات مرتبط با نیروهای كار</a:t>
            </a:r>
          </a:p>
          <a:p>
            <a:pPr marL="0" indent="0" algn="just" rtl="1">
              <a:lnSpc>
                <a:spcPct val="120000"/>
              </a:lnSpc>
              <a:buNone/>
            </a:pPr>
            <a:r>
              <a:rPr lang="fa-IR" sz="2000" dirty="0">
                <a:cs typeface="B Lotus" pitchFamily="2" charset="-78"/>
              </a:rPr>
              <a:t>• اطلاعات مرتبط با موقعیتهای شغلی در سازمان</a:t>
            </a:r>
          </a:p>
          <a:p>
            <a:pPr marL="0" indent="0" algn="just" rtl="1">
              <a:lnSpc>
                <a:spcPct val="120000"/>
              </a:lnSpc>
              <a:buNone/>
            </a:pPr>
            <a:r>
              <a:rPr lang="fa-IR" sz="2000" dirty="0">
                <a:cs typeface="B Lotus" pitchFamily="2" charset="-78"/>
              </a:rPr>
              <a:t>• عوامل داخلی و خارجی سازمان كه در روند دستیابی به هدف تأثیر دارد.</a:t>
            </a:r>
          </a:p>
          <a:p>
            <a:pPr marL="0" indent="0" algn="just" rtl="1">
              <a:lnSpc>
                <a:spcPct val="120000"/>
              </a:lnSpc>
              <a:buNone/>
            </a:pPr>
            <a:r>
              <a:rPr lang="fa-IR" sz="2000" dirty="0">
                <a:cs typeface="B Lotus" pitchFamily="2" charset="-78"/>
              </a:rPr>
              <a:t>• ارزشهای سازمانی و چرایی هایی كه برای رسیدن به اهداف وجود دارد.</a:t>
            </a:r>
          </a:p>
          <a:p>
            <a:pPr marL="0" indent="0" algn="just" rtl="1">
              <a:lnSpc>
                <a:spcPct val="120000"/>
              </a:lnSpc>
              <a:buNone/>
            </a:pPr>
            <a:r>
              <a:rPr lang="fa-IR" sz="2000" dirty="0">
                <a:cs typeface="B Lotus" pitchFamily="2" charset="-78"/>
              </a:rPr>
              <a:t>توجه كنید كه دقیق بودن این داده ها به معنی ایجاد كمترین میزان خطا در تصمیم گیری و پیش بینی تمام وقایع است. اگر هنگام برنامه ریزی در مدیریت چارتها و جداول سازمانی طراحی شده باشد، روند كار بسیار سادهتر میشود.</a:t>
            </a:r>
          </a:p>
        </p:txBody>
      </p:sp>
    </p:spTree>
    <p:extLst>
      <p:ext uri="{BB962C8B-B14F-4D97-AF65-F5344CB8AC3E}">
        <p14:creationId xmlns:p14="http://schemas.microsoft.com/office/powerpoint/2010/main" val="1174772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6264696"/>
          </a:xfrm>
        </p:spPr>
        <p:txBody>
          <a:bodyPr>
            <a:noAutofit/>
          </a:bodyPr>
          <a:lstStyle/>
          <a:p>
            <a:pPr marL="0" indent="0" algn="just" rtl="1">
              <a:lnSpc>
                <a:spcPct val="150000"/>
              </a:lnSpc>
              <a:buNone/>
            </a:pPr>
            <a:r>
              <a:rPr lang="fa-IR" sz="2000" b="1" dirty="0">
                <a:solidFill>
                  <a:srgbClr val="FF0000"/>
                </a:solidFill>
                <a:cs typeface="B Lotus" pitchFamily="2" charset="-78"/>
              </a:rPr>
              <a:t>3-  برنامه استراتژیک خود را تدوین کنید. </a:t>
            </a:r>
          </a:p>
          <a:p>
            <a:pPr marL="0" indent="0" algn="just" rtl="1">
              <a:lnSpc>
                <a:spcPct val="150000"/>
              </a:lnSpc>
              <a:buNone/>
            </a:pPr>
            <a:r>
              <a:rPr lang="fa-IR" sz="2000" dirty="0">
                <a:cs typeface="B Lotus" pitchFamily="2" charset="-78"/>
              </a:rPr>
              <a:t>استراتژی یعنی اینكه شما بدانید دقیقا در حال حاضر در سازمان شما چه رخ میدهد و چه اتفاقی در حال رخ دادن است. همچنین میدانید كه چگونه باید به سمت اهداف سازمان حركت كنید. به بیان ساده تر به كمک برنامه ریزی در مدیریت به صورت استراتژیک می توانید سازمان خود را بچینید. زمانی كه اطلاعات مورد نیاز خود را به دست آوردید، نوبت به نوشتن برنامه ای برای استفاده از منابع در جهت رسیدن به اهداف می شود.</a:t>
            </a:r>
          </a:p>
          <a:p>
            <a:pPr marL="0" indent="0" algn="just" rtl="1">
              <a:lnSpc>
                <a:spcPct val="150000"/>
              </a:lnSpc>
              <a:buNone/>
            </a:pPr>
            <a:r>
              <a:rPr lang="fa-IR" sz="2000" dirty="0">
                <a:solidFill>
                  <a:srgbClr val="FF0000"/>
                </a:solidFill>
                <a:cs typeface="B Titr" pitchFamily="2" charset="-78"/>
              </a:rPr>
              <a:t>مواردی كه در يک برنامه سازمانی اهميت دارند، عبارتند از:</a:t>
            </a:r>
          </a:p>
          <a:p>
            <a:pPr marL="0" indent="0" algn="just" rtl="1">
              <a:lnSpc>
                <a:spcPct val="150000"/>
              </a:lnSpc>
              <a:buNone/>
            </a:pPr>
            <a:r>
              <a:rPr lang="fa-IR" sz="2000" dirty="0">
                <a:cs typeface="B Lotus" pitchFamily="2" charset="-78"/>
              </a:rPr>
              <a:t>اولویت كارهایی كه برای دستیابی به هدف سازمان باید انجام شود (تفكیک اقدامات با توجه به میزان اهمیت و فوریت آنها).  </a:t>
            </a:r>
          </a:p>
          <a:p>
            <a:pPr marL="0" indent="0" algn="just" rtl="1">
              <a:lnSpc>
                <a:spcPct val="150000"/>
              </a:lnSpc>
              <a:buNone/>
            </a:pPr>
            <a:r>
              <a:rPr lang="fa-IR" sz="2000" dirty="0">
                <a:cs typeface="B Lotus" pitchFamily="2" charset="-78"/>
              </a:rPr>
              <a:t>پیدا كردن ایده ها و اقداماتی كه باعث رشد مثبت سازمان شما خواهند شد.</a:t>
            </a:r>
          </a:p>
          <a:p>
            <a:pPr marL="0" indent="0" algn="just" rtl="1">
              <a:lnSpc>
                <a:spcPct val="150000"/>
              </a:lnSpc>
              <a:buNone/>
            </a:pPr>
            <a:r>
              <a:rPr lang="fa-IR" sz="2000" dirty="0">
                <a:cs typeface="B Lotus" pitchFamily="2" charset="-78"/>
              </a:rPr>
              <a:t> تعیین </a:t>
            </a:r>
            <a:r>
              <a:rPr lang="en-US" sz="2000" dirty="0">
                <a:cs typeface="B Lotus" pitchFamily="2" charset="-78"/>
              </a:rPr>
              <a:t>KPI</a:t>
            </a:r>
            <a:r>
              <a:rPr lang="fa-IR" sz="2000" dirty="0">
                <a:cs typeface="B Lotus" pitchFamily="2" charset="-78"/>
              </a:rPr>
              <a:t>یا شاخص هایی برای سنجش عملكرد سازمان در رسیدن به هدف. یعنی باید دانست كه حین اجرای مراحل برنامه ریزی سازمانی، چه اقداماتی انجام شده و هر كدام از آنها چه نتیجه هایی به دنبال داشته است. شاخص های سنجش این موضوع هنگام برنامه ریزی در مدیریت باید تنظیم شوند.</a:t>
            </a:r>
          </a:p>
          <a:p>
            <a:pPr marL="0" indent="0" algn="just" rtl="1">
              <a:lnSpc>
                <a:spcPct val="150000"/>
              </a:lnSpc>
              <a:buNone/>
            </a:pPr>
            <a:endParaRPr lang="fa-IR" sz="2000" dirty="0">
              <a:cs typeface="B Lotus" pitchFamily="2" charset="-78"/>
            </a:endParaRPr>
          </a:p>
          <a:p>
            <a:pPr marL="0" indent="0" algn="just" rtl="1">
              <a:lnSpc>
                <a:spcPct val="150000"/>
              </a:lnSpc>
              <a:buNone/>
            </a:pPr>
            <a:endParaRPr lang="fa-IR" sz="2000" dirty="0">
              <a:cs typeface="B Lotus" pitchFamily="2" charset="-78"/>
            </a:endParaRPr>
          </a:p>
        </p:txBody>
      </p:sp>
    </p:spTree>
    <p:extLst>
      <p:ext uri="{BB962C8B-B14F-4D97-AF65-F5344CB8AC3E}">
        <p14:creationId xmlns:p14="http://schemas.microsoft.com/office/powerpoint/2010/main" val="4149773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91264" cy="4464496"/>
          </a:xfrm>
        </p:spPr>
        <p:txBody>
          <a:bodyPr>
            <a:normAutofit/>
          </a:bodyPr>
          <a:lstStyle/>
          <a:p>
            <a:pPr marL="0" indent="0" algn="just" rtl="1">
              <a:lnSpc>
                <a:spcPct val="150000"/>
              </a:lnSpc>
              <a:buNone/>
            </a:pPr>
            <a:r>
              <a:rPr lang="fa-IR" sz="2000" dirty="0">
                <a:solidFill>
                  <a:srgbClr val="FF0000"/>
                </a:solidFill>
                <a:cs typeface="B Titr" pitchFamily="2" charset="-78"/>
              </a:rPr>
              <a:t>4- اجرا را شروع کنید.</a:t>
            </a:r>
          </a:p>
          <a:p>
            <a:pPr marL="0" indent="0" algn="just" rtl="1">
              <a:lnSpc>
                <a:spcPct val="150000"/>
              </a:lnSpc>
              <a:buNone/>
            </a:pPr>
            <a:r>
              <a:rPr lang="fa-IR" sz="2000" dirty="0">
                <a:cs typeface="Lotus" panose="00000400000000000000" pitchFamily="2" charset="-78"/>
              </a:rPr>
              <a:t>برخی از افراد در مراحل برنامه ریزی سازمانی به دنبال زیر بغل مار هستند. یعنی تصور میكنند كه سازمان های موفق از تكنیک های ناگفته و رازهای پنهانی استفاده می كنند كه باعث موفقیت آنها میشود. اما اینطور نیست. آنها فقط اجرا میكنند. یک مدیر ناموفق به شدت روی برنامه ریزی استراتژیک حساس است. با هر بار نوشتن برنامه یک ایراد از آن پیدا میكند و به عبارتی میخواهد مو را از ماست بیرون بكشد. به همین دلیل با پیدا كردن كوچکترین ایراد دوباره مشغول برنامه ریزی در مدیریت می شود. اما یک مدیر موفق بعد از نوشتن برنامه ریزی و بررسی ابعاد آن در مدت كوتاه، به سراغ اجرا میرود. این فرد ممكن است در طول مسیر متوجه ایرادهایی كه در برنامه وجود داشته بشود. اما میداند كه هیچ برنامه های كامل نیست و سعی میكند شرایط را حین اجرا مدیریت كند.</a:t>
            </a:r>
          </a:p>
          <a:p>
            <a:pPr marL="0" indent="0" algn="just" rtl="1">
              <a:lnSpc>
                <a:spcPct val="150000"/>
              </a:lnSpc>
              <a:buNone/>
            </a:pPr>
            <a:endParaRPr lang="en-US" sz="20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085184"/>
            <a:ext cx="53752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697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7"/>
            <a:ext cx="8568952" cy="5962131"/>
          </a:xfrm>
        </p:spPr>
        <p:txBody>
          <a:bodyPr>
            <a:normAutofit/>
          </a:bodyPr>
          <a:lstStyle/>
          <a:p>
            <a:pPr marL="0" indent="0" algn="just" rtl="1">
              <a:lnSpc>
                <a:spcPct val="150000"/>
              </a:lnSpc>
              <a:buNone/>
            </a:pPr>
            <a:r>
              <a:rPr lang="fa-IR" sz="2000" b="1" dirty="0">
                <a:solidFill>
                  <a:srgbClr val="FF0000"/>
                </a:solidFill>
                <a:cs typeface="B Lotus" pitchFamily="2" charset="-78"/>
              </a:rPr>
              <a:t>انواع برنامه ریزی بر اساس سطوح سازمانی</a:t>
            </a:r>
          </a:p>
          <a:p>
            <a:pPr marL="0" indent="0" algn="just" rtl="1">
              <a:lnSpc>
                <a:spcPct val="150000"/>
              </a:lnSpc>
              <a:buNone/>
            </a:pPr>
            <a:r>
              <a:rPr lang="fa-IR" sz="2000" dirty="0">
                <a:cs typeface="B Lotus" pitchFamily="2" charset="-78"/>
              </a:rPr>
              <a:t>1- برنامه ریزی استراتژیک </a:t>
            </a:r>
            <a:r>
              <a:rPr lang="en-US" sz="2000" dirty="0">
                <a:cs typeface="B Lotus" pitchFamily="2" charset="-78"/>
              </a:rPr>
              <a:t>Strategic</a:t>
            </a:r>
            <a:endParaRPr lang="fa-IR" sz="2000" dirty="0">
              <a:cs typeface="B Lotus" pitchFamily="2" charset="-78"/>
            </a:endParaRPr>
          </a:p>
          <a:p>
            <a:pPr marL="0" indent="0" algn="just" rtl="1">
              <a:lnSpc>
                <a:spcPct val="150000"/>
              </a:lnSpc>
              <a:buNone/>
            </a:pPr>
            <a:r>
              <a:rPr lang="fa-IR" sz="2000" dirty="0">
                <a:cs typeface="B Lotus" pitchFamily="2" charset="-78"/>
              </a:rPr>
              <a:t>2- برنامه ریزی تاكتیكی</a:t>
            </a:r>
            <a:r>
              <a:rPr lang="en-US" sz="2000" dirty="0">
                <a:cs typeface="B Lotus" pitchFamily="2" charset="-78"/>
              </a:rPr>
              <a:t>Tactical</a:t>
            </a:r>
            <a:endParaRPr lang="fa-IR" sz="2000" dirty="0">
              <a:cs typeface="B Lotus" pitchFamily="2" charset="-78"/>
            </a:endParaRPr>
          </a:p>
          <a:p>
            <a:pPr marL="0" indent="0" algn="just" rtl="1">
              <a:lnSpc>
                <a:spcPct val="150000"/>
              </a:lnSpc>
              <a:buNone/>
            </a:pPr>
            <a:r>
              <a:rPr lang="fa-IR" sz="2000" dirty="0">
                <a:cs typeface="B Lotus" pitchFamily="2" charset="-78"/>
              </a:rPr>
              <a:t>3- برنامه عملیاتی </a:t>
            </a:r>
            <a:r>
              <a:rPr lang="en-US" sz="2000" dirty="0">
                <a:cs typeface="B Lotus" pitchFamily="2" charset="-78"/>
              </a:rPr>
              <a:t>Operational</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96952"/>
            <a:ext cx="4763964"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922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6840759" cy="587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285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408712"/>
          </a:xfrm>
        </p:spPr>
        <p:txBody>
          <a:bodyPr>
            <a:normAutofit fontScale="47500" lnSpcReduction="20000"/>
          </a:bodyPr>
          <a:lstStyle/>
          <a:p>
            <a:pPr marL="0" indent="0" algn="just" rtl="1">
              <a:lnSpc>
                <a:spcPct val="170000"/>
              </a:lnSpc>
              <a:buNone/>
            </a:pPr>
            <a:r>
              <a:rPr lang="fa-IR" dirty="0">
                <a:solidFill>
                  <a:srgbClr val="FF0000"/>
                </a:solidFill>
                <a:cs typeface="B Titr" panose="00000700000000000000" pitchFamily="2" charset="-78"/>
              </a:rPr>
              <a:t>برنامه ريزی استراتژيک</a:t>
            </a:r>
          </a:p>
          <a:p>
            <a:pPr marL="0" indent="0" algn="just" rtl="1">
              <a:lnSpc>
                <a:spcPct val="170000"/>
              </a:lnSpc>
              <a:buNone/>
            </a:pPr>
            <a:r>
              <a:rPr lang="fa-IR" sz="3400" dirty="0">
                <a:cs typeface="B Lotus" panose="00000400000000000000" pitchFamily="2" charset="-78"/>
              </a:rPr>
              <a:t> </a:t>
            </a:r>
            <a:r>
              <a:rPr lang="fa-IR" sz="3600" dirty="0">
                <a:cs typeface="B Lotus" panose="00000400000000000000" pitchFamily="2" charset="-78"/>
              </a:rPr>
              <a:t>فرایندی سازمانی برای تعیین اهداف بلندمدت و حیاتی سازمان و طریقه نیل به آن، با توجه به عوامل محیطی و با درنظر گرفتن آینده سازمان.</a:t>
            </a:r>
          </a:p>
          <a:p>
            <a:pPr marL="0" indent="0" algn="just" rtl="1">
              <a:lnSpc>
                <a:spcPct val="170000"/>
              </a:lnSpc>
              <a:buNone/>
            </a:pPr>
            <a:r>
              <a:rPr lang="fa-IR" sz="3600" dirty="0">
                <a:cs typeface="B Lotus" panose="00000400000000000000" pitchFamily="2" charset="-78"/>
              </a:rPr>
              <a:t>سندی است كه در آن اهداف سازمان، فعالیتهای مورد نیاز جهت رسیدن به اهداف و همچنین تمامی عناصر حیاتی مشخص شده در طول برنامه ریزی را در بر میگیرد.</a:t>
            </a:r>
          </a:p>
          <a:p>
            <a:pPr marL="0" indent="0" algn="just" rtl="1">
              <a:lnSpc>
                <a:spcPct val="170000"/>
              </a:lnSpc>
              <a:buNone/>
            </a:pPr>
            <a:r>
              <a:rPr lang="fa-IR" sz="3600" dirty="0">
                <a:cs typeface="B Lotus" panose="00000400000000000000" pitchFamily="2" charset="-78"/>
              </a:rPr>
              <a:t> به عبارتی این سند، نقشه راهی است كه نشان می دهد سازمان باید چه مسیری را طی كند تا به اهداف بلندمدت خود برسد.</a:t>
            </a:r>
          </a:p>
          <a:p>
            <a:pPr marL="0" indent="0" algn="just" rtl="1">
              <a:lnSpc>
                <a:spcPct val="170000"/>
              </a:lnSpc>
              <a:buNone/>
            </a:pPr>
            <a:r>
              <a:rPr lang="fa-IR" sz="3600" dirty="0">
                <a:cs typeface="B Lotus" panose="00000400000000000000" pitchFamily="2" charset="-78"/>
              </a:rPr>
              <a:t> برنامه ریزی استراتژیک اهداف و خطوط كلی و رسالت های سازمان را در درازمدت تعیین می كند، این نوع برنامه ریزی جامعیت داشته و در سطوح عالی سازمان شكل می گیرد و چارچوبی مشخص برای برنامه ریزی عملیاتی ترسیم می نماید.</a:t>
            </a:r>
          </a:p>
          <a:p>
            <a:pPr marL="0" indent="0" algn="just" rtl="1">
              <a:lnSpc>
                <a:spcPct val="170000"/>
              </a:lnSpc>
              <a:buNone/>
            </a:pPr>
            <a:r>
              <a:rPr lang="fa-IR" sz="3600" dirty="0">
                <a:cs typeface="B Lotus" panose="00000400000000000000" pitchFamily="2" charset="-78"/>
              </a:rPr>
              <a:t>برای آنكه سازمان بداند به كجا خواهد رفت باید بداند اكنون دقیقاً كجا قرار گرفته است. پس از آن باید آنچه میخواهد باشد را به درستی تعریف كرده و چگونگی رسیدن به آن جایگاه را مشخص كند.</a:t>
            </a:r>
          </a:p>
          <a:p>
            <a:pPr marL="0" indent="0" algn="just" rtl="1">
              <a:lnSpc>
                <a:spcPct val="170000"/>
              </a:lnSpc>
              <a:buNone/>
            </a:pPr>
            <a:r>
              <a:rPr lang="fa-IR" sz="3600" dirty="0">
                <a:cs typeface="B Lotus" panose="00000400000000000000" pitchFamily="2" charset="-78"/>
              </a:rPr>
              <a:t> مستندات حاصل از این فرایند را برنامه راهبردی سازمان می نامند. </a:t>
            </a:r>
          </a:p>
          <a:p>
            <a:pPr marL="0" indent="0" algn="just" rtl="1">
              <a:lnSpc>
                <a:spcPct val="170000"/>
              </a:lnSpc>
              <a:buNone/>
            </a:pPr>
            <a:r>
              <a:rPr lang="fa-IR" sz="3600" dirty="0">
                <a:cs typeface="B Lotus" panose="00000400000000000000" pitchFamily="2" charset="-78"/>
              </a:rPr>
              <a:t>در واقع برنامه ریزی راهبردی به نوعی تصویر رسمی آینده سازمان است. متفكران و خبرگان حوزه ی استراتژی درسازمان می باید استراتژیهای سازمان را بر اساس زنده ماندن در شرایط سخت طراحی كنند.</a:t>
            </a:r>
          </a:p>
          <a:p>
            <a:pPr marL="0" indent="0" algn="just" rtl="1">
              <a:lnSpc>
                <a:spcPct val="170000"/>
              </a:lnSpc>
              <a:buNone/>
            </a:pPr>
            <a:r>
              <a:rPr lang="fa-IR" sz="3600" dirty="0">
                <a:cs typeface="B Lotus" panose="00000400000000000000" pitchFamily="2" charset="-78"/>
              </a:rPr>
              <a:t> برنامه ریزی استراتژیک ابزاری حیاتی برای یک كسب و كار است. زیرا اهداف قابل اندازگیری را در اختیارسازمان ها قرار می دهد؛ اهدافی كه به تصمیم گیری روزانه سازمان كمک میكنند و جهت می دهند. </a:t>
            </a:r>
            <a:endParaRPr lang="fa-IR" sz="3600" dirty="0">
              <a:cs typeface="Lotus" panose="00000400000000000000" pitchFamily="2" charset="-78"/>
            </a:endParaRPr>
          </a:p>
          <a:p>
            <a:pPr marL="0" indent="0" algn="just" rtl="1">
              <a:lnSpc>
                <a:spcPct val="170000"/>
              </a:lnSpc>
              <a:buNone/>
            </a:pPr>
            <a:endParaRPr lang="en-US" dirty="0"/>
          </a:p>
        </p:txBody>
      </p:sp>
    </p:spTree>
    <p:extLst>
      <p:ext uri="{BB962C8B-B14F-4D97-AF65-F5344CB8AC3E}">
        <p14:creationId xmlns:p14="http://schemas.microsoft.com/office/powerpoint/2010/main" val="676918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72707" y="908720"/>
            <a:ext cx="8092823" cy="5256584"/>
          </a:xfrm>
          <a:prstGeom prst="rect">
            <a:avLst/>
          </a:prstGeom>
        </p:spPr>
      </p:pic>
    </p:spTree>
    <p:extLst>
      <p:ext uri="{BB962C8B-B14F-4D97-AF65-F5344CB8AC3E}">
        <p14:creationId xmlns:p14="http://schemas.microsoft.com/office/powerpoint/2010/main" val="61667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t> </a:t>
            </a:r>
            <a:endParaRPr lang="en-US" dirty="0"/>
          </a:p>
        </p:txBody>
      </p:sp>
      <p:sp>
        <p:nvSpPr>
          <p:cNvPr id="3" name="Subtitle 2"/>
          <p:cNvSpPr>
            <a:spLocks noGrp="1"/>
          </p:cNvSpPr>
          <p:nvPr>
            <p:ph type="subTitle" idx="1"/>
          </p:nvPr>
        </p:nvSpPr>
        <p:spPr>
          <a:xfrm>
            <a:off x="179512" y="116632"/>
            <a:ext cx="8784976" cy="6552728"/>
          </a:xfrm>
        </p:spPr>
        <p:txBody>
          <a:bodyPr>
            <a:normAutofit/>
          </a:bodyPr>
          <a:lstStyle/>
          <a:p>
            <a:pPr algn="just" rtl="1">
              <a:lnSpc>
                <a:spcPct val="200000"/>
              </a:lnSpc>
            </a:pPr>
            <a:r>
              <a:rPr lang="fa-IR" sz="2400" b="1" dirty="0">
                <a:solidFill>
                  <a:srgbClr val="FF0000"/>
                </a:solidFill>
                <a:cs typeface="B Lotus" panose="00000400000000000000" pitchFamily="2" charset="-78"/>
              </a:rPr>
              <a:t>مقدمه</a:t>
            </a:r>
            <a:br>
              <a:rPr lang="fa-IR" sz="1600" b="1" dirty="0">
                <a:solidFill>
                  <a:schemeClr val="tx1"/>
                </a:solidFill>
                <a:cs typeface="B Lotus" panose="00000400000000000000" pitchFamily="2" charset="-78"/>
              </a:rPr>
            </a:br>
            <a:r>
              <a:rPr lang="fa-IR" sz="1800" b="1" dirty="0">
                <a:solidFill>
                  <a:schemeClr val="tx1"/>
                </a:solidFill>
                <a:cs typeface="B Lotus" panose="00000400000000000000" pitchFamily="2" charset="-78"/>
              </a:rPr>
              <a:t>امروزه كلیه نظام های اجتماعی بدون استثناء تحت تأثیر شدید تغییرات محیطی قرار دارند.</a:t>
            </a:r>
          </a:p>
          <a:p>
            <a:pPr algn="just" rtl="1">
              <a:lnSpc>
                <a:spcPct val="200000"/>
              </a:lnSpc>
            </a:pPr>
            <a:r>
              <a:rPr lang="fa-IR" sz="1800" b="1" dirty="0">
                <a:solidFill>
                  <a:schemeClr val="tx1"/>
                </a:solidFill>
                <a:cs typeface="B Lotus" panose="00000400000000000000" pitchFamily="2" charset="-78"/>
              </a:rPr>
              <a:t>مدیران دیگر نمی توانند برای تعیین اهداف سازمان براساس تجربیات گذشته تصمیم بگیرند. </a:t>
            </a:r>
          </a:p>
          <a:p>
            <a:pPr algn="just" rtl="1">
              <a:lnSpc>
                <a:spcPct val="200000"/>
              </a:lnSpc>
            </a:pPr>
            <a:r>
              <a:rPr lang="fa-IR" sz="1800" b="1" dirty="0">
                <a:solidFill>
                  <a:schemeClr val="tx1"/>
                </a:solidFill>
                <a:cs typeface="B Lotus" panose="00000400000000000000" pitchFamily="2" charset="-78"/>
              </a:rPr>
              <a:t>مدیران باید با مددگیری از برنامه ریزی جامع و رویكردهای آینده، زمینه كاری خود را به نحوی تنظیم نمایند كه متناسب با موقعیت و شرایط آینده باشد. </a:t>
            </a:r>
          </a:p>
          <a:p>
            <a:pPr algn="just" rtl="1">
              <a:lnSpc>
                <a:spcPct val="200000"/>
              </a:lnSpc>
            </a:pPr>
            <a:r>
              <a:rPr lang="fa-IR" sz="1800" b="1" dirty="0">
                <a:solidFill>
                  <a:schemeClr val="tx1"/>
                </a:solidFill>
                <a:cs typeface="B Lotus" panose="00000400000000000000" pitchFamily="2" charset="-78"/>
              </a:rPr>
              <a:t>دانشگاه ها نیز مانند سایر سازمان ها با محیطی پیچیده و متلاطم روبرو هستند. محیطی كه منابع، اثرات و انتظارات آن دائما در حال تغییر است.</a:t>
            </a:r>
          </a:p>
          <a:p>
            <a:pPr algn="just" rtl="1">
              <a:lnSpc>
                <a:spcPct val="200000"/>
              </a:lnSpc>
            </a:pPr>
            <a:r>
              <a:rPr lang="fa-IR" sz="1800" b="1" dirty="0">
                <a:solidFill>
                  <a:schemeClr val="tx1"/>
                </a:solidFill>
                <a:cs typeface="B Lotus" panose="00000400000000000000" pitchFamily="2" charset="-78"/>
              </a:rPr>
              <a:t> هدایت صحیح دانشگاه از میان این تلاطم ها، نیازمند شناخت و درك صحیح از محیط و تحولات آن، ارزیابی واقع گرایانه از قابلیت ها و ضعف های داخلی سازمان و اتخاذ تصمیم های برنامه ریزی شده و هوشمندانه می باشد. </a:t>
            </a:r>
          </a:p>
          <a:p>
            <a:pPr algn="just" rtl="1">
              <a:lnSpc>
                <a:spcPct val="200000"/>
              </a:lnSpc>
            </a:pPr>
            <a:r>
              <a:rPr lang="fa-IR" sz="1800" b="1" dirty="0">
                <a:solidFill>
                  <a:schemeClr val="tx1"/>
                </a:solidFill>
                <a:cs typeface="B Lotus" panose="00000400000000000000" pitchFamily="2" charset="-78"/>
              </a:rPr>
              <a:t>نگرش مبتنی بر برنامه باعث نوعی تعهد به عمل بر مبنای تعقل و تفكر آینده نگر و عزم راسخ بر استمرار آن می گردد. </a:t>
            </a:r>
          </a:p>
          <a:p>
            <a:pPr algn="just" rtl="1">
              <a:lnSpc>
                <a:spcPct val="200000"/>
              </a:lnSpc>
            </a:pPr>
            <a:endParaRPr lang="en-US" sz="1600" b="1" dirty="0">
              <a:solidFill>
                <a:schemeClr val="tx1"/>
              </a:solidFill>
              <a:cs typeface="Lotus" panose="00000400000000000000" pitchFamily="2" charset="-78"/>
            </a:endParaRPr>
          </a:p>
        </p:txBody>
      </p:sp>
    </p:spTree>
    <p:extLst>
      <p:ext uri="{BB962C8B-B14F-4D97-AF65-F5344CB8AC3E}">
        <p14:creationId xmlns:p14="http://schemas.microsoft.com/office/powerpoint/2010/main" val="3328714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noAutofit/>
          </a:bodyPr>
          <a:lstStyle/>
          <a:p>
            <a:pPr marL="0" indent="0" algn="just" rtl="1">
              <a:lnSpc>
                <a:spcPct val="170000"/>
              </a:lnSpc>
              <a:buNone/>
            </a:pPr>
            <a:r>
              <a:rPr lang="fa-IR" sz="2000" dirty="0">
                <a:solidFill>
                  <a:srgbClr val="FF0000"/>
                </a:solidFill>
                <a:cs typeface="B Titr" panose="00000700000000000000" pitchFamily="2" charset="-78"/>
              </a:rPr>
              <a:t>برنامه ريزی تاکتیکی</a:t>
            </a:r>
            <a:endParaRPr lang="fa-IR" sz="2000" dirty="0">
              <a:cs typeface="B Lotus" pitchFamily="2" charset="-78"/>
            </a:endParaRPr>
          </a:p>
          <a:p>
            <a:pPr marL="0" indent="0" algn="just" rtl="1">
              <a:lnSpc>
                <a:spcPct val="170000"/>
              </a:lnSpc>
              <a:buNone/>
            </a:pPr>
            <a:r>
              <a:rPr lang="fa-IR" sz="2000" dirty="0">
                <a:cs typeface="B Lotus" pitchFamily="2" charset="-78"/>
              </a:rPr>
              <a:t>به تعریف تاكتیک دقت كنید: یک تاكتیک یک حركت احتیاط آمیز یا استراتژی است. </a:t>
            </a:r>
          </a:p>
          <a:p>
            <a:pPr marL="0" indent="0" algn="just" rtl="1">
              <a:lnSpc>
                <a:spcPct val="170000"/>
              </a:lnSpc>
              <a:buNone/>
            </a:pPr>
            <a:r>
              <a:rPr lang="fa-IR" sz="2000" dirty="0">
                <a:cs typeface="B Lotus" pitchFamily="2" charset="-78"/>
              </a:rPr>
              <a:t>اتخاذ تصمیم های كوتاه مدت برای حداكثر بهره وری از منابع موجود با توجه به تحولات وشرایط محیط است.</a:t>
            </a:r>
          </a:p>
          <a:p>
            <a:pPr marL="0" indent="0" algn="just" rtl="1">
              <a:lnSpc>
                <a:spcPct val="170000"/>
              </a:lnSpc>
              <a:buNone/>
            </a:pPr>
            <a:r>
              <a:rPr lang="fa-IR" sz="2000" dirty="0">
                <a:cs typeface="B Lotus" pitchFamily="2" charset="-78"/>
              </a:rPr>
              <a:t> این اقدامات شرح می دهد كه سازمان بسته به شرایط موجود باید چه كاری انجام دهد.</a:t>
            </a:r>
          </a:p>
          <a:p>
            <a:pPr marL="0" indent="0" algn="just" rtl="1">
              <a:lnSpc>
                <a:spcPct val="170000"/>
              </a:lnSpc>
              <a:buNone/>
            </a:pPr>
            <a:r>
              <a:rPr lang="fa-IR" sz="2000" dirty="0">
                <a:cs typeface="B Lotus" pitchFamily="2" charset="-78"/>
              </a:rPr>
              <a:t> اولویت و مراحل مورد نیاز برای انجام این وظایف و ابزارها و پرسنل ورد نیاز برای برآوردن اهداف استراتژیک سازمان كدام است؟ </a:t>
            </a:r>
          </a:p>
          <a:p>
            <a:pPr marL="0" indent="0" algn="just" rtl="1">
              <a:lnSpc>
                <a:spcPct val="170000"/>
              </a:lnSpc>
              <a:buNone/>
            </a:pPr>
            <a:r>
              <a:rPr lang="fa-IR" sz="2000" dirty="0">
                <a:cs typeface="B Lotus" pitchFamily="2" charset="-78"/>
              </a:rPr>
              <a:t>یک تاكتیک برخلاف استراتژی، درباره اعمال و برنامه داوطلب اجرا در آینده هیچ ایده و پاسخی ندارد، اما به جای آینده به وضعیت حال واكنش و پاسخ می دهد. </a:t>
            </a:r>
          </a:p>
        </p:txBody>
      </p:sp>
    </p:spTree>
    <p:extLst>
      <p:ext uri="{BB962C8B-B14F-4D97-AF65-F5344CB8AC3E}">
        <p14:creationId xmlns:p14="http://schemas.microsoft.com/office/powerpoint/2010/main" val="915197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24936" cy="6264696"/>
          </a:xfrm>
        </p:spPr>
        <p:txBody>
          <a:bodyPr>
            <a:noAutofit/>
          </a:bodyPr>
          <a:lstStyle/>
          <a:p>
            <a:pPr marL="0" indent="0" algn="just" rtl="1">
              <a:lnSpc>
                <a:spcPct val="170000"/>
              </a:lnSpc>
              <a:buNone/>
            </a:pPr>
            <a:r>
              <a:rPr lang="fa-IR" sz="2000" dirty="0">
                <a:cs typeface="B Lotus" pitchFamily="2" charset="-78"/>
              </a:rPr>
              <a:t>تاكتیک پاسخ ها و عمل هایی است كه در كسب موفقیت یا شكست خوردن استراتژی كسب و كار تاثیر دارد. این پاسخ ها و عمل ها در اقدام لحظه ای انجام می گیرند لذا محدودیت زمانی دارند و آسان هستند، آسانی عمل ها و پاسخ ها در این است كه بسته به شرایط گوناگون از اقدامات مختلف استفاده می شود. </a:t>
            </a:r>
          </a:p>
          <a:p>
            <a:pPr marL="0" indent="0" algn="just" rtl="1">
              <a:lnSpc>
                <a:spcPct val="170000"/>
              </a:lnSpc>
              <a:buNone/>
            </a:pPr>
            <a:r>
              <a:rPr lang="fa-IR" sz="2000" dirty="0">
                <a:cs typeface="B Lotus" pitchFamily="2" charset="-78"/>
              </a:rPr>
              <a:t>مثلاً اگر رقیب در یک استراتژی قیمت كالا را كاهش دهد، برای تاثیرات آن پاسخ هایی خواهید داد. پاسختان در این شرایط دو حالت دارد یا به این صورت است كه عملی انجام نمی دهید یا در تاكتیک های خود تغییر خواهید داد. مثلا با كاهش قیمت ها تاكتیک خود را تغییر دهید تا بتوانید رقابت كنید. یا زمانی كه كسب و كار در شرایط مناسبی قرار داشته باشد. برای مثال یک رقیب از چرخه كار و تولید منصرف می شود. یا دارای اختلال در تولید كردن كالای مصرف كنندگان می شود، در این صورت شما می توانید برای بدست آوردن میزان سهم رقیب از بازار تاكتیک خود را تغییر دهید. </a:t>
            </a:r>
          </a:p>
          <a:p>
            <a:pPr marL="0" indent="0" algn="just" rtl="1">
              <a:lnSpc>
                <a:spcPct val="170000"/>
              </a:lnSpc>
              <a:buNone/>
            </a:pPr>
            <a:endParaRPr lang="fa-IR" sz="2000" dirty="0">
              <a:cs typeface="B Lotus" pitchFamily="2" charset="-78"/>
            </a:endParaRPr>
          </a:p>
          <a:p>
            <a:pPr marL="0" indent="0" algn="r" rtl="1">
              <a:lnSpc>
                <a:spcPct val="120000"/>
              </a:lnSpc>
              <a:buNone/>
            </a:pPr>
            <a:br>
              <a:rPr lang="fa-IR" sz="2000" dirty="0">
                <a:cs typeface="B Lotus" pitchFamily="2" charset="-78"/>
              </a:rPr>
            </a:br>
            <a:endParaRPr lang="en-US" sz="2000" dirty="0">
              <a:cs typeface="B Lotus" pitchFamily="2" charset="-78"/>
            </a:endParaRPr>
          </a:p>
        </p:txBody>
      </p:sp>
    </p:spTree>
    <p:extLst>
      <p:ext uri="{BB962C8B-B14F-4D97-AF65-F5344CB8AC3E}">
        <p14:creationId xmlns:p14="http://schemas.microsoft.com/office/powerpoint/2010/main" val="1967489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507288" cy="2520280"/>
          </a:xfrm>
        </p:spPr>
        <p:txBody>
          <a:bodyPr>
            <a:normAutofit/>
          </a:bodyPr>
          <a:lstStyle/>
          <a:p>
            <a:pPr marL="0" indent="0" algn="just" rtl="1">
              <a:lnSpc>
                <a:spcPct val="150000"/>
              </a:lnSpc>
              <a:buNone/>
            </a:pPr>
            <a:r>
              <a:rPr lang="fa-IR" sz="2000" dirty="0">
                <a:cs typeface="Lotus" panose="00000400000000000000" pitchFamily="2" charset="-78"/>
              </a:rPr>
              <a:t>در اجرای تاكتیک الزاماً همه باید یک عمل را اجرا كنند. این پاسخ فرصت لازم برای سود بیشتر كسب و كار را فراهم می كند. البته تغییر تاكتیک باید در برنامه ریزی استراتژیک تعادل موجود در این برنامه ریزی بلند مدت را حفظ كند، تا برنامه بلند مدت را دچار آسیب نكند. برنامه های تاكتیكی باید بر اهداف اصلی سازمان تمركز كنند. در غیر این صورت، فعالیت های كاركنان بیش از حد پراكنده می شوند و درك اینكه چگونه فعالیت های آنها در نهایت با اهداف بلند مدت ارتباط دارد، برای آنها دشوار خواهد بود. </a:t>
            </a:r>
            <a:endParaRPr lang="en-US" sz="2000" dirty="0">
              <a:cs typeface="Lotus" panose="00000400000000000000" pitchFamily="2" charset="-78"/>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24944"/>
            <a:ext cx="57086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115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544" y="620688"/>
            <a:ext cx="8229146" cy="5593560"/>
          </a:xfrm>
          <a:prstGeom prst="rect">
            <a:avLst/>
          </a:prstGeom>
        </p:spPr>
      </p:pic>
    </p:spTree>
    <p:extLst>
      <p:ext uri="{BB962C8B-B14F-4D97-AF65-F5344CB8AC3E}">
        <p14:creationId xmlns:p14="http://schemas.microsoft.com/office/powerpoint/2010/main" val="2404914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6192688"/>
          </a:xfrm>
        </p:spPr>
        <p:txBody>
          <a:bodyPr>
            <a:normAutofit/>
          </a:bodyPr>
          <a:lstStyle/>
          <a:p>
            <a:pPr marL="0" indent="0" algn="just" rtl="1">
              <a:lnSpc>
                <a:spcPct val="150000"/>
              </a:lnSpc>
              <a:buNone/>
            </a:pPr>
            <a:r>
              <a:rPr lang="fa-IR" sz="2000" dirty="0">
                <a:solidFill>
                  <a:srgbClr val="FF0000"/>
                </a:solidFill>
                <a:cs typeface="B Titr" pitchFamily="2" charset="-78"/>
              </a:rPr>
              <a:t>تفاوت های بین برنامه ریزی استراتژیک و برنامه ریزی تاکتیکی </a:t>
            </a:r>
          </a:p>
          <a:p>
            <a:pPr algn="just" rtl="1">
              <a:lnSpc>
                <a:spcPct val="150000"/>
              </a:lnSpc>
              <a:buFont typeface="Wingdings" pitchFamily="2" charset="2"/>
              <a:buChar char="v"/>
            </a:pPr>
            <a:r>
              <a:rPr lang="fa-IR" sz="2000" dirty="0">
                <a:cs typeface="Lotus" panose="00000400000000000000" pitchFamily="2" charset="-78"/>
              </a:rPr>
              <a:t>برنامه ریزی استراتژیكی در سطوح عالی اتخاذ می شود، اما برنامه ریزی تاكتیكی در سطوح پایینی و میانی سازمان </a:t>
            </a:r>
          </a:p>
          <a:p>
            <a:pPr algn="just" rtl="1">
              <a:lnSpc>
                <a:spcPct val="150000"/>
              </a:lnSpc>
              <a:buFont typeface="Wingdings" pitchFamily="2" charset="2"/>
              <a:buChar char="v"/>
            </a:pPr>
            <a:r>
              <a:rPr lang="fa-IR" sz="2000" dirty="0">
                <a:cs typeface="Lotus" panose="00000400000000000000" pitchFamily="2" charset="-78"/>
              </a:rPr>
              <a:t>برنامه ریزی استراتژیكی بیشتر بر روی منافع و سود آینده سازمان متمركز است در حالی كه برنامه ریزی تاكتیكی بر مبنای منافع در حال حاضر صورت می گیرد. </a:t>
            </a:r>
          </a:p>
          <a:p>
            <a:pPr algn="just" rtl="1">
              <a:lnSpc>
                <a:spcPct val="150000"/>
              </a:lnSpc>
              <a:buFont typeface="Wingdings" pitchFamily="2" charset="2"/>
              <a:buChar char="v"/>
            </a:pPr>
            <a:r>
              <a:rPr lang="fa-IR" sz="2000" dirty="0">
                <a:cs typeface="Lotus" panose="00000400000000000000" pitchFamily="2" charset="-78"/>
              </a:rPr>
              <a:t>در كل برنامه ریزی استراتژیک بلند مدت و برنامه ریزی تاكتیكی كوتاه مدت خواهد بود. </a:t>
            </a:r>
          </a:p>
          <a:p>
            <a:pPr algn="just" rtl="1">
              <a:lnSpc>
                <a:spcPct val="150000"/>
              </a:lnSpc>
              <a:buFont typeface="Wingdings" pitchFamily="2" charset="2"/>
              <a:buChar char="v"/>
            </a:pPr>
            <a:r>
              <a:rPr lang="fa-IR" sz="2000" dirty="0">
                <a:cs typeface="Lotus" panose="00000400000000000000" pitchFamily="2" charset="-78"/>
              </a:rPr>
              <a:t>برنامه ریزی استراتژیک از روشهای تجربه نشده و نوظهور استفاده می شود، اما در برنامه ریزی تاكتیكی برمبنای روش های گذشته و تجزیه و تحلیل آن روش ها، تصمیم گیری ها اتخاذ می شود. </a:t>
            </a:r>
          </a:p>
          <a:p>
            <a:pPr algn="just" rtl="1">
              <a:lnSpc>
                <a:spcPct val="150000"/>
              </a:lnSpc>
              <a:buFont typeface="Wingdings" pitchFamily="2" charset="2"/>
              <a:buChar char="v"/>
            </a:pPr>
            <a:r>
              <a:rPr lang="fa-IR" sz="2000" dirty="0">
                <a:cs typeface="Lotus" panose="00000400000000000000" pitchFamily="2" charset="-78"/>
              </a:rPr>
              <a:t>در برنامه ریزی استراتژیک مخاطره بیشتری نسبت به برنامه ریزی تاكتیكی وجود دارد. </a:t>
            </a:r>
          </a:p>
          <a:p>
            <a:pPr algn="just" rtl="1">
              <a:lnSpc>
                <a:spcPct val="150000"/>
              </a:lnSpc>
              <a:buFont typeface="Wingdings" pitchFamily="2" charset="2"/>
              <a:buChar char="v"/>
            </a:pPr>
            <a:r>
              <a:rPr lang="fa-IR" sz="2000" dirty="0">
                <a:cs typeface="Lotus" panose="00000400000000000000" pitchFamily="2" charset="-78"/>
              </a:rPr>
              <a:t>برنامه ریزی استراتژیک به اثربخشی نظر دارد و برنامه ریزی تاكتیكی بر كارایی.</a:t>
            </a:r>
          </a:p>
          <a:p>
            <a:pPr marL="0" indent="0" algn="just" rtl="1">
              <a:lnSpc>
                <a:spcPct val="150000"/>
              </a:lnSpc>
              <a:buNone/>
            </a:pPr>
            <a:endParaRPr lang="en-US" sz="2000" dirty="0">
              <a:cs typeface="Lotus" panose="00000400000000000000" pitchFamily="2" charset="-78"/>
            </a:endParaRPr>
          </a:p>
        </p:txBody>
      </p:sp>
    </p:spTree>
    <p:extLst>
      <p:ext uri="{BB962C8B-B14F-4D97-AF65-F5344CB8AC3E}">
        <p14:creationId xmlns:p14="http://schemas.microsoft.com/office/powerpoint/2010/main" val="2612945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برنامه عملیاتی ، تعریف انواع راهکارها، اقدامات و موضاعات استراتژیک - سایت  ما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622691"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464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480720"/>
          </a:xfrm>
        </p:spPr>
        <p:txBody>
          <a:bodyPr>
            <a:noAutofit/>
          </a:bodyPr>
          <a:lstStyle/>
          <a:p>
            <a:pPr marL="0" indent="0" algn="just" rtl="1">
              <a:lnSpc>
                <a:spcPct val="150000"/>
              </a:lnSpc>
              <a:buNone/>
            </a:pPr>
            <a:r>
              <a:rPr lang="fa-IR" sz="2000" dirty="0">
                <a:solidFill>
                  <a:srgbClr val="FF0000"/>
                </a:solidFill>
                <a:cs typeface="B Titr" pitchFamily="2" charset="-78"/>
              </a:rPr>
              <a:t>برنامه عملياتی </a:t>
            </a:r>
            <a:r>
              <a:rPr lang="en-US" sz="2000" dirty="0">
                <a:solidFill>
                  <a:srgbClr val="FF0000"/>
                </a:solidFill>
                <a:cs typeface="B Titr" pitchFamily="2" charset="-78"/>
              </a:rPr>
              <a:t>Operational</a:t>
            </a:r>
            <a:endParaRPr lang="fa-IR" sz="2000" dirty="0">
              <a:solidFill>
                <a:srgbClr val="FF0000"/>
              </a:solidFill>
              <a:cs typeface="B Titr" pitchFamily="2" charset="-78"/>
            </a:endParaRPr>
          </a:p>
          <a:p>
            <a:pPr algn="just" rtl="1">
              <a:lnSpc>
                <a:spcPct val="150000"/>
              </a:lnSpc>
              <a:buFont typeface="Wingdings" panose="05000000000000000000" pitchFamily="2" charset="2"/>
              <a:buChar char="v"/>
            </a:pPr>
            <a:r>
              <a:rPr lang="fa-IR" sz="1800" dirty="0">
                <a:cs typeface="B Lotus" pitchFamily="2" charset="-78"/>
              </a:rPr>
              <a:t>در اصل برنامه عملیاتی یک نقشه و برنامه اجرایی دقیق است كه اقدامات لازم برای رسیدن به هدف را به صورت كامل و جامع ترسیم می نماید. </a:t>
            </a:r>
          </a:p>
          <a:p>
            <a:pPr algn="just" rtl="1">
              <a:lnSpc>
                <a:spcPct val="150000"/>
              </a:lnSpc>
              <a:buFont typeface="Wingdings" panose="05000000000000000000" pitchFamily="2" charset="2"/>
              <a:buChar char="v"/>
            </a:pPr>
            <a:r>
              <a:rPr lang="fa-IR" sz="1800" dirty="0">
                <a:cs typeface="B Lotus" pitchFamily="2" charset="-78"/>
              </a:rPr>
              <a:t>تولید یک طرح عملیاتی معمولا به صورت گام به گام ترسیم شده و گروه یا فرد را برای رسیدن به هدف غایی هدایت می نماید، این اقدامات، پایه های اصلی و بنیان كسب و كار را تقویت بخشیده و موجب استحكام عملیات در بازه های زمانی برنامه ریزی شده می شود؛ لذا مدیریت چنین برنامه هایی توسط یک فرد یا گروه به عنوان مدیر پروژه قابل رصد و اندازه گیری است. </a:t>
            </a:r>
          </a:p>
          <a:p>
            <a:pPr algn="just" rtl="1">
              <a:lnSpc>
                <a:spcPct val="150000"/>
              </a:lnSpc>
              <a:buFont typeface="Wingdings" panose="05000000000000000000" pitchFamily="2" charset="2"/>
              <a:buChar char="v"/>
            </a:pPr>
            <a:r>
              <a:rPr lang="fa-IR" sz="1800" dirty="0">
                <a:cs typeface="B Lotus" pitchFamily="2" charset="-78"/>
              </a:rPr>
              <a:t>برنامه عملیاتی یک ابزار دقیق برنامه ریزی اجتماعی به حساب آمده و استراتژی سازمانی را برای رسیدن به یک هدف مشخص می نماید؛ جزئیات در نظر گرفته شده در چنین طرحی به كارآمدی سازمان كمک نموده و می تواند ماموریت سازمان را برای رسیدن به چشم انداز ترسیمی یاری رساند.  </a:t>
            </a:r>
          </a:p>
          <a:p>
            <a:pPr algn="just" rtl="1">
              <a:lnSpc>
                <a:spcPct val="150000"/>
              </a:lnSpc>
              <a:buFont typeface="Wingdings" panose="05000000000000000000" pitchFamily="2" charset="2"/>
              <a:buChar char="v"/>
            </a:pPr>
            <a:r>
              <a:rPr lang="fa-IR" sz="1800" dirty="0">
                <a:cs typeface="B Lotus" pitchFamily="2" charset="-78"/>
              </a:rPr>
              <a:t>هنگام تدوین برنامه های عملیاتی، نخست باید اهداف مشخص گردد، نیازمندی ها و محدودیت ها كامل شناسایی شود. سپس اعضا باید در روند برنامه ریزی مشاركت داده شده و گزینه های مطرح شده را تجزیه و تحلیل نمایند. هرگونه ابهام زدایی و اقدامات لازم برای اجرایی شدن طرح های عملیاتی واجب است. در نهایت پرداختن به جزئیات و كلیات این برنامه و مشخص شدن وظایف تمامی اعضای تیم به صورت تفكیكی لازم است. روشن شدن برنامه می تواند اطمینانی را برای رسیدن به موفقیت تضمین نماید. </a:t>
            </a:r>
          </a:p>
        </p:txBody>
      </p:sp>
    </p:spTree>
    <p:extLst>
      <p:ext uri="{BB962C8B-B14F-4D97-AF65-F5344CB8AC3E}">
        <p14:creationId xmlns:p14="http://schemas.microsoft.com/office/powerpoint/2010/main" val="2705268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6480720"/>
          </a:xfrm>
        </p:spPr>
        <p:txBody>
          <a:bodyPr>
            <a:normAutofit fontScale="77500" lnSpcReduction="20000"/>
          </a:bodyPr>
          <a:lstStyle/>
          <a:p>
            <a:pPr marL="0" indent="0" algn="just" rtl="1">
              <a:lnSpc>
                <a:spcPct val="150000"/>
              </a:lnSpc>
              <a:buNone/>
            </a:pPr>
            <a:r>
              <a:rPr lang="fa-IR" sz="2800" dirty="0">
                <a:cs typeface="B Titr" pitchFamily="2" charset="-78"/>
              </a:rPr>
              <a:t>انواع برنامه ریزی مبنی بر طول زمانی</a:t>
            </a:r>
          </a:p>
          <a:p>
            <a:pPr marL="0" indent="0" algn="just" rtl="1">
              <a:lnSpc>
                <a:spcPct val="150000"/>
              </a:lnSpc>
              <a:buNone/>
            </a:pPr>
            <a:r>
              <a:rPr lang="fa-IR" sz="2000" b="1" dirty="0">
                <a:solidFill>
                  <a:srgbClr val="FF0000"/>
                </a:solidFill>
                <a:cs typeface="B Lotus" pitchFamily="2" charset="-78"/>
              </a:rPr>
              <a:t>برنامه ریزی بلندمدت </a:t>
            </a:r>
            <a:r>
              <a:rPr lang="en-US" sz="2000" b="1" dirty="0">
                <a:solidFill>
                  <a:srgbClr val="FF0000"/>
                </a:solidFill>
                <a:cs typeface="B Lotus" pitchFamily="2" charset="-78"/>
              </a:rPr>
              <a:t>Long-term</a:t>
            </a:r>
            <a:endParaRPr lang="fa-IR" sz="2000" b="1" dirty="0">
              <a:solidFill>
                <a:srgbClr val="FF0000"/>
              </a:solidFill>
              <a:cs typeface="B Lotus" pitchFamily="2" charset="-78"/>
            </a:endParaRPr>
          </a:p>
          <a:p>
            <a:pPr marL="0" indent="0" algn="just" rtl="1">
              <a:lnSpc>
                <a:spcPct val="150000"/>
              </a:lnSpc>
              <a:buNone/>
            </a:pPr>
            <a:r>
              <a:rPr lang="fa-IR" sz="2000" dirty="0">
                <a:cs typeface="B Lotus" pitchFamily="2" charset="-78"/>
              </a:rPr>
              <a:t>شامل </a:t>
            </a:r>
            <a:r>
              <a:rPr lang="fa-IR" sz="2000" b="1" dirty="0">
                <a:cs typeface="B Lotus" pitchFamily="2" charset="-78"/>
              </a:rPr>
              <a:t>اهداف و برنامه های راهبردی </a:t>
            </a:r>
            <a:r>
              <a:rPr lang="fa-IR" sz="2000" dirty="0">
                <a:cs typeface="B Lotus" pitchFamily="2" charset="-78"/>
              </a:rPr>
              <a:t>است و میتواند از سه تا پنج سال آینده را در بر بگیرد. </a:t>
            </a:r>
          </a:p>
          <a:p>
            <a:pPr marL="0" indent="0" algn="just" rtl="1">
              <a:lnSpc>
                <a:spcPct val="150000"/>
              </a:lnSpc>
              <a:buNone/>
            </a:pPr>
            <a:r>
              <a:rPr lang="fa-IR" sz="2000" b="1" dirty="0">
                <a:cs typeface="B Lotus" pitchFamily="2" charset="-78"/>
              </a:rPr>
              <a:t>مدیران ارشد </a:t>
            </a:r>
            <a:r>
              <a:rPr lang="fa-IR" sz="2000" dirty="0">
                <a:cs typeface="B Lotus" pitchFamily="2" charset="-78"/>
              </a:rPr>
              <a:t>در تدوین برنامه های بلندمدت دخیل اند.</a:t>
            </a:r>
          </a:p>
          <a:p>
            <a:pPr marL="0" indent="0" algn="just" rtl="1">
              <a:lnSpc>
                <a:spcPct val="150000"/>
              </a:lnSpc>
              <a:buNone/>
            </a:pPr>
            <a:r>
              <a:rPr lang="fa-IR" sz="2000" dirty="0">
                <a:cs typeface="B Lotus" pitchFamily="2" charset="-78"/>
              </a:rPr>
              <a:t> </a:t>
            </a:r>
            <a:r>
              <a:rPr lang="fa-IR" sz="2000" b="1" dirty="0">
                <a:cs typeface="B Lotus" pitchFamily="2" charset="-78"/>
              </a:rPr>
              <a:t>برای نمونه</a:t>
            </a:r>
            <a:r>
              <a:rPr lang="fa-IR" sz="2000" dirty="0">
                <a:cs typeface="B Lotus" pitchFamily="2" charset="-78"/>
              </a:rPr>
              <a:t>، برنامه ریزی برای وسعت بخشیدن به فضای سازمان، افتتاح شعب جدید، ورود به بازار جدید، سرمایه گذاری در سهام، اوراق و داراییها جزو برنامه ریزی های بلند مدت هستند.  </a:t>
            </a:r>
          </a:p>
          <a:p>
            <a:pPr marL="0" indent="0" algn="just" rtl="1">
              <a:lnSpc>
                <a:spcPct val="150000"/>
              </a:lnSpc>
              <a:buNone/>
            </a:pPr>
            <a:r>
              <a:rPr lang="fa-IR" sz="2000" b="1" dirty="0">
                <a:solidFill>
                  <a:srgbClr val="FF0000"/>
                </a:solidFill>
                <a:cs typeface="B Lotus" pitchFamily="2" charset="-78"/>
              </a:rPr>
              <a:t>برنامه ریزی میان مدت </a:t>
            </a:r>
            <a:r>
              <a:rPr lang="en-US" sz="2000" b="1" dirty="0">
                <a:solidFill>
                  <a:srgbClr val="FF0000"/>
                </a:solidFill>
                <a:cs typeface="B Lotus" pitchFamily="2" charset="-78"/>
              </a:rPr>
              <a:t>Intermediate-term</a:t>
            </a:r>
            <a:r>
              <a:rPr lang="fa-IR" sz="2000" b="1" dirty="0">
                <a:solidFill>
                  <a:srgbClr val="FF0000"/>
                </a:solidFill>
                <a:cs typeface="B Lotus" pitchFamily="2" charset="-78"/>
              </a:rPr>
              <a:t> </a:t>
            </a:r>
          </a:p>
          <a:p>
            <a:pPr marL="0" indent="0" algn="just" rtl="1">
              <a:lnSpc>
                <a:spcPct val="150000"/>
              </a:lnSpc>
              <a:buNone/>
            </a:pPr>
            <a:r>
              <a:rPr lang="fa-IR" sz="2000" dirty="0">
                <a:cs typeface="B Lotus" pitchFamily="2" charset="-78"/>
              </a:rPr>
              <a:t>شامل </a:t>
            </a:r>
            <a:r>
              <a:rPr lang="fa-IR" sz="2000" b="1" dirty="0">
                <a:cs typeface="B Lotus" pitchFamily="2" charset="-78"/>
              </a:rPr>
              <a:t>اهداف رویكردی </a:t>
            </a:r>
            <a:r>
              <a:rPr lang="fa-IR" sz="2000" dirty="0">
                <a:cs typeface="B Lotus" pitchFamily="2" charset="-78"/>
              </a:rPr>
              <a:t>است و یک تا دو سال آینده را در بر میگیرد. </a:t>
            </a:r>
          </a:p>
          <a:p>
            <a:pPr marL="0" indent="0" algn="just" rtl="1">
              <a:lnSpc>
                <a:spcPct val="150000"/>
              </a:lnSpc>
              <a:buNone/>
            </a:pPr>
            <a:r>
              <a:rPr lang="fa-IR" sz="2000" b="1" dirty="0">
                <a:cs typeface="B Lotus" pitchFamily="2" charset="-78"/>
              </a:rPr>
              <a:t>مدیران سطح متوسط </a:t>
            </a:r>
            <a:r>
              <a:rPr lang="fa-IR" sz="2000" dirty="0">
                <a:cs typeface="B Lotus" pitchFamily="2" charset="-78"/>
              </a:rPr>
              <a:t>در تدوین برنامه ی میان مدت دخیل اند.آنها پیش از اجرای این برنامه ها در موردشان به مدیران ارشد گزارش میدهند. </a:t>
            </a:r>
          </a:p>
          <a:p>
            <a:pPr marL="0" indent="0" algn="just" rtl="1">
              <a:lnSpc>
                <a:spcPct val="150000"/>
              </a:lnSpc>
              <a:buNone/>
            </a:pPr>
            <a:r>
              <a:rPr lang="fa-IR" sz="2000" dirty="0">
                <a:cs typeface="B Lotus" pitchFamily="2" charset="-78"/>
              </a:rPr>
              <a:t> </a:t>
            </a:r>
            <a:r>
              <a:rPr lang="fa-IR" sz="2000" b="1" dirty="0">
                <a:cs typeface="B Lotus" pitchFamily="2" charset="-78"/>
              </a:rPr>
              <a:t>برای نمونه</a:t>
            </a:r>
            <a:r>
              <a:rPr lang="fa-IR" sz="2000" dirty="0">
                <a:cs typeface="B Lotus" pitchFamily="2" charset="-78"/>
              </a:rPr>
              <a:t>، برنامه ریزی برای توسعه ی محصول، افزایش سهم بازار و تغییراتی در قراردادهای سالانه جزو برنامه ریزی های میان مدت قرار میگیرند.</a:t>
            </a:r>
          </a:p>
          <a:p>
            <a:pPr marL="0" indent="0" algn="just" rtl="1">
              <a:lnSpc>
                <a:spcPct val="150000"/>
              </a:lnSpc>
              <a:buNone/>
            </a:pPr>
            <a:r>
              <a:rPr lang="fa-IR" sz="2000" b="1" dirty="0">
                <a:solidFill>
                  <a:srgbClr val="FF0000"/>
                </a:solidFill>
                <a:cs typeface="B Lotus" pitchFamily="2" charset="-78"/>
              </a:rPr>
              <a:t>برنامه ریزی کوتاه مدت </a:t>
            </a:r>
            <a:r>
              <a:rPr lang="en-US" sz="2000" b="1" dirty="0">
                <a:solidFill>
                  <a:srgbClr val="FF0000"/>
                </a:solidFill>
                <a:cs typeface="B Lotus" pitchFamily="2" charset="-78"/>
              </a:rPr>
              <a:t>Short-term</a:t>
            </a:r>
            <a:r>
              <a:rPr lang="fa-IR" sz="2000" b="1" dirty="0">
                <a:solidFill>
                  <a:srgbClr val="FF0000"/>
                </a:solidFill>
                <a:cs typeface="B Lotus" pitchFamily="2" charset="-78"/>
              </a:rPr>
              <a:t> </a:t>
            </a:r>
          </a:p>
          <a:p>
            <a:pPr marL="0" indent="0" algn="just" rtl="1">
              <a:lnSpc>
                <a:spcPct val="150000"/>
              </a:lnSpc>
              <a:buNone/>
            </a:pPr>
            <a:r>
              <a:rPr lang="fa-IR" sz="2000" dirty="0">
                <a:cs typeface="B Lotus" pitchFamily="2" charset="-78"/>
              </a:rPr>
              <a:t>شامل </a:t>
            </a:r>
            <a:r>
              <a:rPr lang="fa-IR" sz="2000" b="1" dirty="0">
                <a:cs typeface="B Lotus" pitchFamily="2" charset="-78"/>
              </a:rPr>
              <a:t>اهداف عملیاتی </a:t>
            </a:r>
            <a:r>
              <a:rPr lang="fa-IR" sz="2000" dirty="0">
                <a:cs typeface="B Lotus" pitchFamily="2" charset="-78"/>
              </a:rPr>
              <a:t>برای بخش ها و افرادی خاص است.</a:t>
            </a:r>
          </a:p>
          <a:p>
            <a:pPr marL="0" indent="0" algn="just" rtl="1">
              <a:lnSpc>
                <a:spcPct val="150000"/>
              </a:lnSpc>
              <a:buNone/>
            </a:pPr>
            <a:r>
              <a:rPr lang="fa-IR" sz="2000" b="1" dirty="0">
                <a:cs typeface="B Lotus" pitchFamily="2" charset="-78"/>
              </a:rPr>
              <a:t>توسط ناظران و رهبران گروه </a:t>
            </a:r>
            <a:r>
              <a:rPr lang="fa-IR" sz="2000" dirty="0">
                <a:cs typeface="B Lotus" pitchFamily="2" charset="-78"/>
              </a:rPr>
              <a:t>استفاده می شوند. آنها نیز باید به مدیر بخش و واحد خود گزارش دهند.</a:t>
            </a:r>
          </a:p>
          <a:p>
            <a:pPr marL="0" indent="0" algn="just" rtl="1">
              <a:lnSpc>
                <a:spcPct val="150000"/>
              </a:lnSpc>
              <a:buNone/>
            </a:pPr>
            <a:r>
              <a:rPr lang="fa-IR" sz="2000" dirty="0">
                <a:cs typeface="B Lotus" pitchFamily="2" charset="-78"/>
              </a:rPr>
              <a:t> برنامه ریزی كوتاه مدت دورهای سه تا شش ماهه دارد یا برای طول یک سال تدوین شده است. </a:t>
            </a:r>
          </a:p>
          <a:p>
            <a:pPr marL="0" indent="0" algn="just" rtl="1">
              <a:lnSpc>
                <a:spcPct val="150000"/>
              </a:lnSpc>
              <a:buNone/>
            </a:pPr>
            <a:r>
              <a:rPr lang="fa-IR" sz="2000" b="1" dirty="0">
                <a:cs typeface="B Lotus" pitchFamily="2" charset="-78"/>
              </a:rPr>
              <a:t>برای نمونه، </a:t>
            </a:r>
            <a:r>
              <a:rPr lang="fa-IR" sz="2000" dirty="0">
                <a:cs typeface="B Lotus" pitchFamily="2" charset="-78"/>
              </a:rPr>
              <a:t>برنامه ریزی برای افزایش سود ماهیانه، استخدام كاركنان جدید برای سازمان، تخصیص اهدافی ماهیانه به كاركنان و توسعه ی ایشان جزو برنامه ریزی های كوتاه مدت قرار میگیرد. </a:t>
            </a:r>
          </a:p>
        </p:txBody>
      </p:sp>
    </p:spTree>
    <p:extLst>
      <p:ext uri="{BB962C8B-B14F-4D97-AF65-F5344CB8AC3E}">
        <p14:creationId xmlns:p14="http://schemas.microsoft.com/office/powerpoint/2010/main" val="3959936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408712"/>
          </a:xfrm>
        </p:spPr>
        <p:txBody>
          <a:bodyPr>
            <a:normAutofit/>
          </a:bodyPr>
          <a:lstStyle/>
          <a:p>
            <a:pPr marL="0" indent="0" algn="just" rtl="1">
              <a:lnSpc>
                <a:spcPct val="120000"/>
              </a:lnSpc>
              <a:buNone/>
            </a:pPr>
            <a:r>
              <a:rPr lang="fa-IR" sz="2200" b="1" dirty="0">
                <a:cs typeface="B Titr" panose="00000700000000000000" pitchFamily="2" charset="-78"/>
              </a:rPr>
              <a:t>انواع برنامه ریزی مبنی بر مختص بودن یا نبودن </a:t>
            </a:r>
            <a:endParaRPr lang="fa-IR" sz="2200" dirty="0">
              <a:cs typeface="B Titr" panose="00000700000000000000" pitchFamily="2" charset="-78"/>
            </a:endParaRPr>
          </a:p>
          <a:p>
            <a:pPr marL="0" indent="0" algn="just" rtl="1">
              <a:lnSpc>
                <a:spcPct val="120000"/>
              </a:lnSpc>
              <a:buNone/>
            </a:pPr>
            <a:r>
              <a:rPr lang="fa-IR" sz="2000" b="1" dirty="0">
                <a:solidFill>
                  <a:srgbClr val="FF0000"/>
                </a:solidFill>
                <a:cs typeface="B Lotus" panose="00000400000000000000" pitchFamily="2" charset="-78"/>
              </a:rPr>
              <a:t>برنامه ریزی جهتدار </a:t>
            </a:r>
            <a:r>
              <a:rPr lang="en-US" sz="2000" b="1" dirty="0">
                <a:solidFill>
                  <a:srgbClr val="FF0000"/>
                </a:solidFill>
                <a:cs typeface="B Lotus" panose="00000400000000000000" pitchFamily="2" charset="-78"/>
              </a:rPr>
              <a:t>Directional</a:t>
            </a:r>
            <a:r>
              <a:rPr lang="fa-IR" sz="2000" b="1" dirty="0">
                <a:solidFill>
                  <a:srgbClr val="FF0000"/>
                </a:solidFill>
                <a:cs typeface="B Lotus" panose="00000400000000000000" pitchFamily="2" charset="-78"/>
              </a:rPr>
              <a:t> :</a:t>
            </a:r>
            <a:endParaRPr lang="en-US" sz="2000" b="1" dirty="0">
              <a:solidFill>
                <a:srgbClr val="FF0000"/>
              </a:solidFill>
              <a:cs typeface="B Lotus" panose="00000400000000000000" pitchFamily="2" charset="-78"/>
            </a:endParaRPr>
          </a:p>
          <a:p>
            <a:pPr algn="just" rtl="1">
              <a:lnSpc>
                <a:spcPct val="120000"/>
              </a:lnSpc>
            </a:pPr>
            <a:r>
              <a:rPr lang="fa-IR" sz="2000" dirty="0">
                <a:cs typeface="B Lotus" panose="00000400000000000000" pitchFamily="2" charset="-78"/>
              </a:rPr>
              <a:t>برنامه ریزی هایی انعطاف پذیرند كه رهنمودهایی كلی را فراهم میكنند. </a:t>
            </a:r>
          </a:p>
          <a:p>
            <a:pPr algn="just" rtl="1">
              <a:lnSpc>
                <a:spcPct val="120000"/>
              </a:lnSpc>
            </a:pPr>
            <a:r>
              <a:rPr lang="fa-IR" sz="2000" dirty="0">
                <a:cs typeface="B Lotus" panose="00000400000000000000" pitchFamily="2" charset="-78"/>
              </a:rPr>
              <a:t>ترجیحاً در محیط پویایی قابل استفاده اند كه مدیریت در آن، باید در نشان دادن عكس العمل مناسب به تغییرات ناخواسته منعطف باشد. </a:t>
            </a:r>
          </a:p>
          <a:p>
            <a:pPr algn="just" rtl="1">
              <a:lnSpc>
                <a:spcPct val="120000"/>
              </a:lnSpc>
            </a:pPr>
            <a:r>
              <a:rPr lang="fa-IR" sz="2000" dirty="0">
                <a:cs typeface="B Lotus" panose="00000400000000000000" pitchFamily="2" charset="-78"/>
              </a:rPr>
              <a:t>برای نمونه، مدیر فروش رهنمودی برای تیم خود آماده میكند تا به هدف موردانتظار برسند. اینكه آنها چگونه به آن هدف میرسند كاملاً بستگی به خودشان دارد. آنها در انتخاب هر روشی آزادند.</a:t>
            </a:r>
          </a:p>
          <a:p>
            <a:pPr algn="just" rtl="1">
              <a:lnSpc>
                <a:spcPct val="120000"/>
              </a:lnSpc>
            </a:pPr>
            <a:r>
              <a:rPr lang="fa-IR" sz="2000" dirty="0">
                <a:cs typeface="B Lotus" panose="00000400000000000000" pitchFamily="2" charset="-78"/>
              </a:rPr>
              <a:t> ازاین رو میتوان گفت برنامه ریزی های جهتدار، نتیجه محورند.</a:t>
            </a:r>
          </a:p>
          <a:p>
            <a:pPr algn="just" rtl="1">
              <a:lnSpc>
                <a:spcPct val="120000"/>
              </a:lnSpc>
            </a:pPr>
            <a:endParaRPr lang="fa-IR" sz="2000" dirty="0">
              <a:cs typeface="B Lotus" panose="00000400000000000000" pitchFamily="2" charset="-78"/>
            </a:endParaRPr>
          </a:p>
          <a:p>
            <a:pPr marL="0" indent="0" algn="just" rtl="1">
              <a:lnSpc>
                <a:spcPct val="120000"/>
              </a:lnSpc>
              <a:buNone/>
            </a:pPr>
            <a:r>
              <a:rPr lang="fa-IR" sz="2000" b="1" dirty="0">
                <a:solidFill>
                  <a:srgbClr val="FF0000"/>
                </a:solidFill>
                <a:cs typeface="B Lotus" panose="00000400000000000000" pitchFamily="2" charset="-78"/>
              </a:rPr>
              <a:t>برنامه ریزی مختص </a:t>
            </a:r>
            <a:r>
              <a:rPr lang="en-US" sz="2000" b="1" dirty="0">
                <a:solidFill>
                  <a:srgbClr val="FF0000"/>
                </a:solidFill>
                <a:cs typeface="B Lotus" panose="00000400000000000000" pitchFamily="2" charset="-78"/>
              </a:rPr>
              <a:t>Specific</a:t>
            </a:r>
            <a:r>
              <a:rPr lang="fa-IR" sz="2000" b="1" dirty="0">
                <a:solidFill>
                  <a:srgbClr val="FF0000"/>
                </a:solidFill>
                <a:cs typeface="B Lotus" panose="00000400000000000000" pitchFamily="2" charset="-78"/>
              </a:rPr>
              <a:t> :</a:t>
            </a:r>
          </a:p>
          <a:p>
            <a:pPr algn="just" rtl="1">
              <a:lnSpc>
                <a:spcPct val="120000"/>
              </a:lnSpc>
            </a:pPr>
            <a:r>
              <a:rPr lang="fa-IR" sz="2000" dirty="0">
                <a:cs typeface="B Lotus" panose="00000400000000000000" pitchFamily="2" charset="-78"/>
              </a:rPr>
              <a:t>كاملاً واضح و دارای اهدافی معین است. </a:t>
            </a:r>
          </a:p>
          <a:p>
            <a:pPr algn="just" rtl="1">
              <a:lnSpc>
                <a:spcPct val="120000"/>
              </a:lnSpc>
            </a:pPr>
            <a:r>
              <a:rPr lang="fa-IR" sz="2000" dirty="0">
                <a:cs typeface="B Lotus" panose="00000400000000000000" pitchFamily="2" charset="-78"/>
              </a:rPr>
              <a:t>چنین برنامه ریزی هایی نیازمند اهدافی مشخص اند و هیچ ابهامی در آنها وجود ندارد.</a:t>
            </a:r>
          </a:p>
          <a:p>
            <a:pPr algn="just" rtl="1">
              <a:lnSpc>
                <a:spcPct val="120000"/>
              </a:lnSpc>
            </a:pPr>
            <a:r>
              <a:rPr lang="fa-IR" sz="2000" dirty="0">
                <a:cs typeface="B Lotus" panose="00000400000000000000" pitchFamily="2" charset="-78"/>
              </a:rPr>
              <a:t> برای نمونه مدیر تولید برنامه را به زیردستان خود توضیح میدهد كه چه كاری، در چه زمانی، كجا، به چه اندازه و توسط چه كسی انجام خواهد شد. </a:t>
            </a:r>
          </a:p>
          <a:p>
            <a:pPr algn="just" rtl="1">
              <a:lnSpc>
                <a:spcPct val="120000"/>
              </a:lnSpc>
            </a:pPr>
            <a:r>
              <a:rPr lang="fa-IR" sz="2000" dirty="0">
                <a:cs typeface="B Lotus" panose="00000400000000000000" pitchFamily="2" charset="-78"/>
              </a:rPr>
              <a:t>ازاین رو میتوان گفت برنامه ریزی های مختص، فرایند محورند. </a:t>
            </a:r>
          </a:p>
          <a:p>
            <a:pPr algn="just" rtl="1">
              <a:lnSpc>
                <a:spcPct val="120000"/>
              </a:lnSpc>
            </a:pPr>
            <a:endParaRPr lang="en-US" dirty="0"/>
          </a:p>
        </p:txBody>
      </p:sp>
    </p:spTree>
    <p:extLst>
      <p:ext uri="{BB962C8B-B14F-4D97-AF65-F5344CB8AC3E}">
        <p14:creationId xmlns:p14="http://schemas.microsoft.com/office/powerpoint/2010/main" val="2525165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6408712"/>
          </a:xfrm>
        </p:spPr>
        <p:txBody>
          <a:bodyPr>
            <a:normAutofit/>
          </a:bodyPr>
          <a:lstStyle/>
          <a:p>
            <a:pPr marL="0" indent="0" algn="just" rtl="1">
              <a:lnSpc>
                <a:spcPct val="120000"/>
              </a:lnSpc>
              <a:buNone/>
            </a:pPr>
            <a:r>
              <a:rPr lang="fa-IR" sz="2100" dirty="0">
                <a:cs typeface="B Titr" pitchFamily="2" charset="-78"/>
              </a:rPr>
              <a:t>مراحل عمده برنامه ریزی</a:t>
            </a:r>
          </a:p>
          <a:p>
            <a:pPr marL="0" indent="0" algn="just" rtl="1">
              <a:lnSpc>
                <a:spcPct val="120000"/>
              </a:lnSpc>
              <a:buNone/>
            </a:pPr>
            <a:r>
              <a:rPr lang="fa-IR" sz="2000" dirty="0">
                <a:cs typeface="Lotus" panose="00000400000000000000" pitchFamily="2" charset="-78"/>
              </a:rPr>
              <a:t>برنامه ریزی سازمانی مستلزم طی مراحل متعددی است كه در اینجا در 12مرحله مطرح شده است.</a:t>
            </a:r>
          </a:p>
          <a:p>
            <a:pPr marL="0" indent="0" algn="just" rtl="1">
              <a:lnSpc>
                <a:spcPct val="120000"/>
              </a:lnSpc>
              <a:buNone/>
            </a:pPr>
            <a:r>
              <a:rPr lang="fa-IR" sz="1900" dirty="0">
                <a:solidFill>
                  <a:srgbClr val="FF0000"/>
                </a:solidFill>
                <a:cs typeface="B Titr" pitchFamily="2" charset="-78"/>
              </a:rPr>
              <a:t>1- شناسایی مقتضیات موجود (فرصت ها و محدودیت ها)</a:t>
            </a:r>
          </a:p>
          <a:p>
            <a:pPr algn="just" rtl="1">
              <a:lnSpc>
                <a:spcPct val="120000"/>
              </a:lnSpc>
              <a:buFont typeface="Wingdings" panose="05000000000000000000" pitchFamily="2" charset="2"/>
              <a:buChar char="v"/>
            </a:pPr>
            <a:r>
              <a:rPr lang="fa-IR" sz="1900" dirty="0">
                <a:cs typeface="B Lotus" pitchFamily="2" charset="-78"/>
              </a:rPr>
              <a:t>این مرحله باید قبل از برنامه ریزی انجام شود؛ یعنی جزء مراحل فرآیند برنامه ریزی محسوب نمی شود. زیرا آگاهی از مسائل و مشكلات و شناسایی فرصت های موجود، نقطه آغاز اقدام به برنامه ریزی است.</a:t>
            </a:r>
          </a:p>
          <a:p>
            <a:pPr algn="just" rtl="1">
              <a:lnSpc>
                <a:spcPct val="120000"/>
              </a:lnSpc>
              <a:buFont typeface="Wingdings" panose="05000000000000000000" pitchFamily="2" charset="2"/>
              <a:buChar char="v"/>
            </a:pPr>
            <a:r>
              <a:rPr lang="fa-IR" sz="1900" dirty="0">
                <a:cs typeface="B Lotus" pitchFamily="2" charset="-78"/>
              </a:rPr>
              <a:t>در این مرحله باید وضعیت آینده محیط را از جهت مسائل اقتصادی، سیاسی، فناوری، فرهنگی و رقابت بازرگانی پیش بینی كرد و نقاط قوت و ضعف سازمان را مورد بررسی قرار داد (آگاهی از وضع موجود.)  </a:t>
            </a:r>
          </a:p>
          <a:p>
            <a:pPr algn="just" rtl="1">
              <a:lnSpc>
                <a:spcPct val="120000"/>
              </a:lnSpc>
              <a:buFont typeface="Wingdings" panose="05000000000000000000" pitchFamily="2" charset="2"/>
              <a:buChar char="v"/>
            </a:pPr>
            <a:r>
              <a:rPr lang="fa-IR" sz="1900" dirty="0">
                <a:cs typeface="B Lotus" pitchFamily="2" charset="-78"/>
              </a:rPr>
              <a:t> همچنین باید مشخص كرد كه «چه چیز را، چرا و چگونه» می خواهیم به دست بیاوریم (شناسایی وضع مطلوب). یعنی باید دلایل تمایل به كاهش و یا برطرف ساختن عدم اطمینان های موجود در مسیر نیل به وضع مطلوب را بدانیم. زیرا تعیین اهداف واقع بینانه به میزان شناخت و آگاهی از وضع موجود و وضع مطلوب بستگی دارد. </a:t>
            </a:r>
          </a:p>
          <a:p>
            <a:pPr algn="just" rtl="1">
              <a:lnSpc>
                <a:spcPct val="120000"/>
              </a:lnSpc>
              <a:buFont typeface="Wingdings" panose="05000000000000000000" pitchFamily="2" charset="2"/>
              <a:buChar char="v"/>
            </a:pPr>
            <a:r>
              <a:rPr lang="fa-IR" sz="1900" dirty="0">
                <a:cs typeface="B Lotus" pitchFamily="2" charset="-78"/>
              </a:rPr>
              <a:t>برنامه ریزی باید مبتنی بر كسب اطلاع صحیح از اوضاع و مقتضیات موجود باشد؛ به همین دلیل پاسخ برای سوالاتی نظیر سوال های زیر برای برنامه ریزان مفید خواهد بود:</a:t>
            </a:r>
          </a:p>
          <a:p>
            <a:pPr marL="0" indent="0" algn="just" rtl="1">
              <a:lnSpc>
                <a:spcPct val="120000"/>
              </a:lnSpc>
              <a:buNone/>
            </a:pPr>
            <a:r>
              <a:rPr lang="fa-IR" sz="1900" dirty="0">
                <a:cs typeface="B Lotus" pitchFamily="2" charset="-78"/>
              </a:rPr>
              <a:t>     برنامه مورد نظر برای چه هدفی تنظیم می شود؟</a:t>
            </a:r>
          </a:p>
          <a:p>
            <a:pPr marL="0" indent="0" algn="just" rtl="1">
              <a:lnSpc>
                <a:spcPct val="120000"/>
              </a:lnSpc>
              <a:buNone/>
            </a:pPr>
            <a:r>
              <a:rPr lang="fa-IR" sz="1900" dirty="0">
                <a:cs typeface="B Lotus" pitchFamily="2" charset="-78"/>
              </a:rPr>
              <a:t>    آیا برای نیل به این هدف باید برنامه قبلی حذف شود یا باید اصلاح شود یا باید برنامه ای جدید برای نیل به آن نوشته شود؟</a:t>
            </a:r>
          </a:p>
          <a:p>
            <a:pPr marL="0" indent="0" algn="just" rtl="1">
              <a:lnSpc>
                <a:spcPct val="120000"/>
              </a:lnSpc>
              <a:buNone/>
            </a:pPr>
            <a:r>
              <a:rPr lang="fa-IR" sz="1900" dirty="0">
                <a:cs typeface="B Lotus" pitchFamily="2" charset="-78"/>
              </a:rPr>
              <a:t>   اهمیت كسب این اهداف برای سازمان چقدر است؟ </a:t>
            </a:r>
          </a:p>
          <a:p>
            <a:pPr marL="0" indent="0" algn="just" rtl="1">
              <a:lnSpc>
                <a:spcPct val="120000"/>
              </a:lnSpc>
              <a:buNone/>
            </a:pPr>
            <a:endParaRPr lang="en-US" sz="2000" dirty="0">
              <a:cs typeface="Lotus" panose="00000400000000000000" pitchFamily="2" charset="-78"/>
            </a:endParaRPr>
          </a:p>
        </p:txBody>
      </p:sp>
    </p:spTree>
    <p:extLst>
      <p:ext uri="{BB962C8B-B14F-4D97-AF65-F5344CB8AC3E}">
        <p14:creationId xmlns:p14="http://schemas.microsoft.com/office/powerpoint/2010/main" val="157273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3501008"/>
            <a:ext cx="8064896" cy="3240360"/>
          </a:xfrm>
        </p:spPr>
        <p:txBody>
          <a:bodyPr>
            <a:noAutofit/>
          </a:bodyPr>
          <a:lstStyle/>
          <a:p>
            <a:pPr marL="0" indent="0" algn="r" rtl="1">
              <a:lnSpc>
                <a:spcPct val="150000"/>
              </a:lnSpc>
              <a:buNone/>
            </a:pPr>
            <a:r>
              <a:rPr lang="fa-IR" sz="2000" b="1" dirty="0">
                <a:solidFill>
                  <a:srgbClr val="FF0000"/>
                </a:solidFill>
                <a:cs typeface="Lotus" panose="00000400000000000000" pitchFamily="2" charset="-78"/>
              </a:rPr>
              <a:t>در بحث وظايف مديريت از پنج وظيفه اصلی سخن به ميان آمده است:</a:t>
            </a:r>
            <a:br>
              <a:rPr lang="fa-IR" sz="2000" dirty="0">
                <a:cs typeface="Lotus" panose="00000400000000000000" pitchFamily="2" charset="-78"/>
              </a:rPr>
            </a:br>
            <a:r>
              <a:rPr lang="fa-IR" sz="2000" dirty="0">
                <a:cs typeface="Lotus" panose="00000400000000000000" pitchFamily="2" charset="-78"/>
              </a:rPr>
              <a:t>1- برنامه ریزی </a:t>
            </a:r>
            <a:r>
              <a:rPr lang="en-US" sz="2000" dirty="0">
                <a:cs typeface="Lotus" panose="00000400000000000000" pitchFamily="2" charset="-78"/>
              </a:rPr>
              <a:t>Planning</a:t>
            </a:r>
            <a:br>
              <a:rPr lang="en-US" sz="2000" dirty="0">
                <a:cs typeface="Lotus" panose="00000400000000000000" pitchFamily="2" charset="-78"/>
              </a:rPr>
            </a:br>
            <a:r>
              <a:rPr lang="fa-IR" sz="2000" dirty="0">
                <a:cs typeface="Lotus" panose="00000400000000000000" pitchFamily="2" charset="-78"/>
              </a:rPr>
              <a:t>2- </a:t>
            </a:r>
            <a:r>
              <a:rPr lang="en-US" sz="2000" dirty="0">
                <a:cs typeface="Lotus" panose="00000400000000000000" pitchFamily="2" charset="-78"/>
              </a:rPr>
              <a:t> </a:t>
            </a:r>
            <a:r>
              <a:rPr lang="fa-IR" sz="2000" dirty="0">
                <a:cs typeface="Lotus" panose="00000400000000000000" pitchFamily="2" charset="-78"/>
              </a:rPr>
              <a:t>سازماندهی </a:t>
            </a:r>
            <a:r>
              <a:rPr lang="en-US" sz="2000" dirty="0">
                <a:cs typeface="Lotus" panose="00000400000000000000" pitchFamily="2" charset="-78"/>
              </a:rPr>
              <a:t>Organizing </a:t>
            </a:r>
            <a:br>
              <a:rPr lang="fa-IR" sz="2000" dirty="0">
                <a:cs typeface="Lotus" panose="00000400000000000000" pitchFamily="2" charset="-78"/>
              </a:rPr>
            </a:br>
            <a:r>
              <a:rPr lang="fa-IR" sz="2000" dirty="0">
                <a:cs typeface="Lotus" panose="00000400000000000000" pitchFamily="2" charset="-78"/>
              </a:rPr>
              <a:t>3- به كار گماردن </a:t>
            </a:r>
            <a:r>
              <a:rPr lang="en-US" sz="2000" dirty="0">
                <a:cs typeface="Lotus" panose="00000400000000000000" pitchFamily="2" charset="-78"/>
              </a:rPr>
              <a:t>Staffing</a:t>
            </a:r>
            <a:br>
              <a:rPr lang="en-US" sz="2000" dirty="0">
                <a:cs typeface="Lotus" panose="00000400000000000000" pitchFamily="2" charset="-78"/>
              </a:rPr>
            </a:br>
            <a:r>
              <a:rPr lang="fa-IR" sz="2000" dirty="0">
                <a:cs typeface="Lotus" panose="00000400000000000000" pitchFamily="2" charset="-78"/>
              </a:rPr>
              <a:t>4- رهبری/ هدایت </a:t>
            </a:r>
            <a:r>
              <a:rPr lang="en-US" sz="2000" dirty="0">
                <a:cs typeface="Lotus" panose="00000400000000000000" pitchFamily="2" charset="-78"/>
              </a:rPr>
              <a:t>Directing</a:t>
            </a:r>
            <a:br>
              <a:rPr lang="en-US" sz="2000" dirty="0">
                <a:cs typeface="Lotus" panose="00000400000000000000" pitchFamily="2" charset="-78"/>
              </a:rPr>
            </a:br>
            <a:r>
              <a:rPr lang="fa-IR" sz="2000" dirty="0">
                <a:cs typeface="Lotus" panose="00000400000000000000" pitchFamily="2" charset="-78"/>
              </a:rPr>
              <a:t>5- نظارت/ كنترل </a:t>
            </a:r>
            <a:r>
              <a:rPr lang="en-US" sz="2000" dirty="0">
                <a:cs typeface="Lotus" panose="00000400000000000000" pitchFamily="2" charset="-78"/>
              </a:rPr>
              <a:t>control </a:t>
            </a:r>
            <a:endParaRPr lang="fa-IR" sz="2000" dirty="0">
              <a:cs typeface="Lotus" panose="00000400000000000000" pitchFamily="2" charset="-78"/>
            </a:endParaRPr>
          </a:p>
          <a:p>
            <a:pPr marL="0" indent="0" algn="r" rtl="1">
              <a:lnSpc>
                <a:spcPct val="150000"/>
              </a:lnSpc>
              <a:buNone/>
            </a:pPr>
            <a:r>
              <a:rPr lang="fa-IR" sz="2000" dirty="0">
                <a:cs typeface="B Lotus" pitchFamily="2" charset="-78"/>
              </a:rPr>
              <a:t>البته غیر از تقسیم بندی فوق نویسندگان مختلف تقسیم بندی هایی دیگری نیز ارائه داده اند.</a:t>
            </a:r>
            <a:br>
              <a:rPr lang="en-US" sz="2000" dirty="0">
                <a:cs typeface="Lotus" panose="00000400000000000000" pitchFamily="2" charset="-78"/>
              </a:rPr>
            </a:br>
            <a:endParaRPr lang="en-US" sz="2000" dirty="0">
              <a:cs typeface="Lotus" panose="00000400000000000000"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80699"/>
            <a:ext cx="43180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911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19" y="260648"/>
            <a:ext cx="8712969" cy="6408712"/>
          </a:xfrm>
        </p:spPr>
        <p:txBody>
          <a:bodyPr>
            <a:normAutofit fontScale="55000" lnSpcReduction="20000"/>
          </a:bodyPr>
          <a:lstStyle/>
          <a:p>
            <a:pPr marL="0" indent="0" algn="just" rtl="1">
              <a:lnSpc>
                <a:spcPct val="120000"/>
              </a:lnSpc>
              <a:buNone/>
            </a:pPr>
            <a:r>
              <a:rPr lang="fa-IR" sz="3500" dirty="0">
                <a:solidFill>
                  <a:srgbClr val="FF0000"/>
                </a:solidFill>
                <a:cs typeface="B Titr" pitchFamily="2" charset="-78"/>
              </a:rPr>
              <a:t>2- تعیین اهداف کوتاه مدت</a:t>
            </a:r>
          </a:p>
          <a:p>
            <a:pPr algn="just" rtl="1">
              <a:lnSpc>
                <a:spcPct val="120000"/>
              </a:lnSpc>
              <a:buFont typeface="Wingdings" panose="05000000000000000000" pitchFamily="2" charset="2"/>
              <a:buChar char="v"/>
            </a:pPr>
            <a:r>
              <a:rPr lang="fa-IR" sz="3500" dirty="0">
                <a:cs typeface="B Lotus" pitchFamily="2" charset="-78"/>
              </a:rPr>
              <a:t>پس از شناسایی فرصت ها و محدودیت های موجود باید برای تعیین اهداف كوتاه مدت كل سازمان و تک تک واحدهای آن اقدام شود. </a:t>
            </a:r>
          </a:p>
          <a:p>
            <a:pPr algn="just" rtl="1">
              <a:lnSpc>
                <a:spcPct val="120000"/>
              </a:lnSpc>
              <a:buFont typeface="Wingdings" panose="05000000000000000000" pitchFamily="2" charset="2"/>
              <a:buChar char="v"/>
            </a:pPr>
            <a:r>
              <a:rPr lang="fa-IR" sz="3500" dirty="0">
                <a:cs typeface="B Lotus" pitchFamily="2" charset="-78"/>
              </a:rPr>
              <a:t>به این ترتیب نتایج مورد انتظار و زمان تحقق اهداف مورد نظر معین می شود و مقاصد بكارگیری راهبردها، خط مشی ها، رویه ها، قوانین، برنامه های زمانبندی و بودجه و برنامه های مالی مشخص می گردد.</a:t>
            </a:r>
          </a:p>
          <a:p>
            <a:pPr algn="just" rtl="1">
              <a:lnSpc>
                <a:spcPct val="120000"/>
              </a:lnSpc>
              <a:buFont typeface="Wingdings" panose="05000000000000000000" pitchFamily="2" charset="2"/>
              <a:buChar char="v"/>
            </a:pPr>
            <a:r>
              <a:rPr lang="fa-IR" sz="3500" dirty="0">
                <a:cs typeface="B Lotus" pitchFamily="2" charset="-78"/>
              </a:rPr>
              <a:t> وضوح اهداف سازمان، راهنمای خوبی برای برنامه ریزی است. در واقع هر چه مدیران واحدها، شناخت بهتری در مورد اهداف سازمان داشته باشند، بهتر می توانند به تحقق اهداف سازمان كمک كنند و اهداف واحد خود را بر اهداف سازمان منطبق سازند.</a:t>
            </a:r>
          </a:p>
          <a:p>
            <a:pPr marL="0" indent="0" algn="just" rtl="1">
              <a:lnSpc>
                <a:spcPct val="120000"/>
              </a:lnSpc>
              <a:buNone/>
            </a:pPr>
            <a:endParaRPr lang="fa-IR" sz="3500" dirty="0">
              <a:cs typeface="B Lotus" pitchFamily="2" charset="-78"/>
            </a:endParaRPr>
          </a:p>
          <a:p>
            <a:pPr marL="0" indent="0" algn="just" rtl="1">
              <a:lnSpc>
                <a:spcPct val="120000"/>
              </a:lnSpc>
              <a:buNone/>
            </a:pPr>
            <a:r>
              <a:rPr lang="fa-IR" sz="3500" dirty="0">
                <a:solidFill>
                  <a:srgbClr val="FF0000"/>
                </a:solidFill>
                <a:cs typeface="B Titr" pitchFamily="2" charset="-78"/>
              </a:rPr>
              <a:t>3- کسب اطلاعات کامل درباره فعالیت های ضروری</a:t>
            </a:r>
          </a:p>
          <a:p>
            <a:pPr algn="just" rtl="1">
              <a:lnSpc>
                <a:spcPct val="120000"/>
              </a:lnSpc>
              <a:buFont typeface="Wingdings" panose="05000000000000000000" pitchFamily="2" charset="2"/>
              <a:buChar char="v"/>
            </a:pPr>
            <a:r>
              <a:rPr lang="fa-IR" sz="3500" dirty="0">
                <a:cs typeface="B Lotus" pitchFamily="2" charset="-78"/>
              </a:rPr>
              <a:t>آشنایی با فعالیت هایی كه در داخل و خارج از سازمان در راستای برنامه ریزی هوشیارانه ضرورت دارد.</a:t>
            </a:r>
          </a:p>
          <a:p>
            <a:pPr algn="just" rtl="1">
              <a:lnSpc>
                <a:spcPct val="120000"/>
              </a:lnSpc>
              <a:buFont typeface="Wingdings" panose="05000000000000000000" pitchFamily="2" charset="2"/>
              <a:buChar char="v"/>
            </a:pPr>
            <a:r>
              <a:rPr lang="fa-IR" sz="3500" dirty="0">
                <a:cs typeface="B Lotus" pitchFamily="2" charset="-78"/>
              </a:rPr>
              <a:t>اطلاعات مورد نظر از طریق مطالعه و بررسی، مرور سوابق و كارهای قبلی، مشاهده اعمال سایر سازمان ها و راه حل های مورد استفاده آن ها و تجربه سازمان های مشهور به دست می آیند.</a:t>
            </a:r>
          </a:p>
          <a:p>
            <a:pPr marL="0" indent="0" algn="just" rtl="1">
              <a:lnSpc>
                <a:spcPct val="120000"/>
              </a:lnSpc>
              <a:buNone/>
            </a:pPr>
            <a:endParaRPr lang="fa-IR" sz="3500" dirty="0">
              <a:cs typeface="B Lotus" pitchFamily="2" charset="-78"/>
            </a:endParaRPr>
          </a:p>
          <a:p>
            <a:pPr marL="0" indent="0" algn="just" rtl="1">
              <a:lnSpc>
                <a:spcPct val="120000"/>
              </a:lnSpc>
              <a:buNone/>
            </a:pPr>
            <a:r>
              <a:rPr lang="fa-IR" sz="3500" dirty="0">
                <a:cs typeface="B Lotus" pitchFamily="2" charset="-78"/>
              </a:rPr>
              <a:t>آیا همه اطلاعات مورد نیاز جمع آوری شده اند؟ آیا اطلاعات موجود برای شناسایی همه فعالیت ها كافی است؟ آیا پیشنهادها و نظرهای نیروهای اجرا كننده برنامه اخذ شده اند؟</a:t>
            </a:r>
          </a:p>
          <a:p>
            <a:pPr marL="0" indent="0" algn="just" rtl="1">
              <a:lnSpc>
                <a:spcPct val="120000"/>
              </a:lnSpc>
              <a:buNone/>
            </a:pPr>
            <a:r>
              <a:rPr lang="fa-IR" sz="3500" dirty="0">
                <a:cs typeface="B Lotus" pitchFamily="2" charset="-78"/>
              </a:rPr>
              <a:t>برای طراحی برنامه های كارا، اطلاع از همه واقعیت های مربوط به موضوع ضرورت دارد. زیرا معمولا هر برنامه مشتمل بر فعالیت هایی است كه با توجه به واقعیت های موجود، طرح ریزی می شوند. </a:t>
            </a:r>
          </a:p>
          <a:p>
            <a:pPr algn="just" rtl="1">
              <a:lnSpc>
                <a:spcPct val="120000"/>
              </a:lnSpc>
            </a:pPr>
            <a:endParaRPr lang="en-US" dirty="0">
              <a:cs typeface="Lotus" panose="00000400000000000000" pitchFamily="2" charset="-78"/>
            </a:endParaRPr>
          </a:p>
        </p:txBody>
      </p:sp>
    </p:spTree>
    <p:extLst>
      <p:ext uri="{BB962C8B-B14F-4D97-AF65-F5344CB8AC3E}">
        <p14:creationId xmlns:p14="http://schemas.microsoft.com/office/powerpoint/2010/main" val="484406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normAutofit fontScale="55000" lnSpcReduction="20000"/>
          </a:bodyPr>
          <a:lstStyle/>
          <a:p>
            <a:pPr marL="0" indent="0" algn="just" rtl="1">
              <a:lnSpc>
                <a:spcPct val="120000"/>
              </a:lnSpc>
              <a:buNone/>
            </a:pPr>
            <a:r>
              <a:rPr lang="fa-IR" sz="3500" dirty="0">
                <a:solidFill>
                  <a:srgbClr val="FF0000"/>
                </a:solidFill>
                <a:cs typeface="B Titr" pitchFamily="2" charset="-78"/>
              </a:rPr>
              <a:t> 4- طبقه بندی و تحلیل اطلاعات</a:t>
            </a:r>
          </a:p>
          <a:p>
            <a:pPr algn="just" rtl="1">
              <a:lnSpc>
                <a:spcPct val="120000"/>
              </a:lnSpc>
              <a:buFont typeface="Wingdings" panose="05000000000000000000" pitchFamily="2" charset="2"/>
              <a:buChar char="v"/>
            </a:pPr>
            <a:r>
              <a:rPr lang="fa-IR" sz="3500" dirty="0">
                <a:cs typeface="B Lotus" pitchFamily="2" charset="-78"/>
              </a:rPr>
              <a:t>هر جزء از اطلاعات را باید هم به طور مجزا و هم در ارتباط با كل آن، بررسی كرد؛ به طوری كه «روابط علی» موجود میان متغیرها، شناسایی شوند و داده های مربوط به برنامه ریزی جاری، جمع آوری و ارزیابی گردند. </a:t>
            </a:r>
          </a:p>
          <a:p>
            <a:pPr algn="just" rtl="1">
              <a:lnSpc>
                <a:spcPct val="120000"/>
              </a:lnSpc>
              <a:buFont typeface="Wingdings" panose="05000000000000000000" pitchFamily="2" charset="2"/>
              <a:buChar char="v"/>
            </a:pPr>
            <a:r>
              <a:rPr lang="fa-IR" sz="3500" dirty="0">
                <a:cs typeface="B Lotus" pitchFamily="2" charset="-78"/>
              </a:rPr>
              <a:t>اطلاعات مربوط به هر موضوع را باید به گونه ای طبقه بندی كرد كه داده های مشابه در یک طبقه قرار گیرند. ازاین رو پاسخ دادن به سوال هایی نظیر سوال های زیر برای طبقه بندی مفید خواهد بود:</a:t>
            </a:r>
          </a:p>
          <a:p>
            <a:pPr marL="0" indent="0" algn="just" rtl="1">
              <a:lnSpc>
                <a:spcPct val="120000"/>
              </a:lnSpc>
              <a:buNone/>
            </a:pPr>
            <a:r>
              <a:rPr lang="fa-IR" sz="3500" dirty="0">
                <a:cs typeface="B Lotus" pitchFamily="2" charset="-78"/>
              </a:rPr>
              <a:t>آیا بین اطلاعات جمع آوری شده روابط آشكاری وجود دارد؟</a:t>
            </a:r>
          </a:p>
          <a:p>
            <a:pPr marL="0" indent="0" algn="just" rtl="1">
              <a:lnSpc>
                <a:spcPct val="120000"/>
              </a:lnSpc>
              <a:buNone/>
            </a:pPr>
            <a:r>
              <a:rPr lang="fa-IR" sz="3500" dirty="0">
                <a:cs typeface="B Lotus" pitchFamily="2" charset="-78"/>
              </a:rPr>
              <a:t>آیا مسئولان و مجریان مهم وجود این روابط را تایید می كنند؟</a:t>
            </a:r>
          </a:p>
          <a:p>
            <a:pPr marL="0" indent="0" algn="just" rtl="1">
              <a:lnSpc>
                <a:spcPct val="120000"/>
              </a:lnSpc>
              <a:buNone/>
            </a:pPr>
            <a:r>
              <a:rPr lang="fa-IR" sz="3500" dirty="0">
                <a:cs typeface="B Lotus" pitchFamily="2" charset="-78"/>
              </a:rPr>
              <a:t>آیا برای ساده كردن تحلیل و بررسی اطلاعات می توان آن ها را در قالب نمودارها یا جداول طبقه بندی كرد؟</a:t>
            </a:r>
          </a:p>
          <a:p>
            <a:pPr marL="0" indent="0" algn="just" rtl="1">
              <a:lnSpc>
                <a:spcPct val="120000"/>
              </a:lnSpc>
              <a:buNone/>
            </a:pPr>
            <a:endParaRPr lang="fa-IR" sz="3500" dirty="0">
              <a:cs typeface="B Lotus" pitchFamily="2" charset="-78"/>
            </a:endParaRPr>
          </a:p>
          <a:p>
            <a:pPr marL="0" indent="0" algn="just" rtl="1">
              <a:lnSpc>
                <a:spcPct val="120000"/>
              </a:lnSpc>
              <a:buNone/>
            </a:pPr>
            <a:r>
              <a:rPr lang="fa-IR" sz="3500" dirty="0">
                <a:solidFill>
                  <a:srgbClr val="FF0000"/>
                </a:solidFill>
                <a:cs typeface="B Titr" pitchFamily="2" charset="-78"/>
              </a:rPr>
              <a:t>5- ارائه فرضیه هایی بر مبنای پیش بینی وضعیت آینده</a:t>
            </a:r>
          </a:p>
          <a:p>
            <a:pPr algn="just" rtl="1">
              <a:lnSpc>
                <a:spcPct val="120000"/>
              </a:lnSpc>
              <a:buFont typeface="Wingdings" panose="05000000000000000000" pitchFamily="2" charset="2"/>
              <a:buChar char="v"/>
            </a:pPr>
            <a:r>
              <a:rPr lang="fa-IR" sz="3500" dirty="0">
                <a:cs typeface="B Lotus" pitchFamily="2" charset="-78"/>
              </a:rPr>
              <a:t> این مرحله ارائه فرضیه هایی با توجه به پیش بینی وضعیت آینده از جهت موانع احتمالی و تغییرات آینده است. در واقع مفروضات برنامه ریزی مبتنی بر تصور برنامه ریزان از محیطی است كه برنامه باید در آن اجرا شود. </a:t>
            </a:r>
          </a:p>
          <a:p>
            <a:pPr algn="just" rtl="1">
              <a:lnSpc>
                <a:spcPct val="120000"/>
              </a:lnSpc>
              <a:buFont typeface="Wingdings" panose="05000000000000000000" pitchFamily="2" charset="2"/>
              <a:buChar char="v"/>
            </a:pPr>
            <a:r>
              <a:rPr lang="fa-IR" sz="3500" dirty="0">
                <a:cs typeface="B Lotus" pitchFamily="2" charset="-78"/>
              </a:rPr>
              <a:t>در این مرحله مساله حائز اهمیت آن است كه كلیه برنامه ریزان در مورد مفروضات برنامه ریزی اتفاق نظر داشته باشند. </a:t>
            </a:r>
          </a:p>
          <a:p>
            <a:pPr algn="just" rtl="1">
              <a:lnSpc>
                <a:spcPct val="120000"/>
              </a:lnSpc>
              <a:buFont typeface="Wingdings" panose="05000000000000000000" pitchFamily="2" charset="2"/>
              <a:buChar char="v"/>
            </a:pPr>
            <a:r>
              <a:rPr lang="fa-IR" sz="3500" dirty="0">
                <a:cs typeface="B Lotus" pitchFamily="2" charset="-78"/>
              </a:rPr>
              <a:t>زیرا بنا بر یكی از اصول مهم برنامه ریزی، هر چه مسئولان برنامه ریزی در مورد مفروضات ثابت برنامه ریزی، اطلاعات و توافق بیشتری داشته باشند، فرایند برنامه ریزی در سازمان هماهنگ تر خواهد شد. ارائه فرضیه های برنامه ریزی باید مبتنی بر پیش بینی وضع آینده باشد. </a:t>
            </a:r>
          </a:p>
          <a:p>
            <a:pPr algn="just" rtl="1">
              <a:lnSpc>
                <a:spcPct val="120000"/>
              </a:lnSpc>
              <a:buFont typeface="Wingdings" panose="05000000000000000000" pitchFamily="2" charset="2"/>
              <a:buChar char="v"/>
            </a:pPr>
            <a:r>
              <a:rPr lang="fa-IR" sz="3500" dirty="0">
                <a:cs typeface="B Lotus" pitchFamily="2" charset="-78"/>
              </a:rPr>
              <a:t>برای مثال باید برآورد شود كه «ماهیت بازارهای آینده چگونه خواهد بود؟»، «چه میزان تقاضا برای فروش وجود دارد؟»، «وضعیت سایر تولید كنندگان چگونه خواهد بود؟» </a:t>
            </a:r>
          </a:p>
          <a:p>
            <a:pPr algn="just" rtl="1">
              <a:lnSpc>
                <a:spcPct val="120000"/>
              </a:lnSpc>
            </a:pPr>
            <a:endParaRPr lang="en-US" dirty="0"/>
          </a:p>
        </p:txBody>
      </p:sp>
    </p:spTree>
    <p:extLst>
      <p:ext uri="{BB962C8B-B14F-4D97-AF65-F5344CB8AC3E}">
        <p14:creationId xmlns:p14="http://schemas.microsoft.com/office/powerpoint/2010/main" val="3765290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496944" cy="6120680"/>
          </a:xfrm>
        </p:spPr>
        <p:txBody>
          <a:bodyPr>
            <a:normAutofit fontScale="92500"/>
          </a:bodyPr>
          <a:lstStyle/>
          <a:p>
            <a:pPr marL="0" indent="0" algn="just" rtl="1">
              <a:buNone/>
            </a:pPr>
            <a:endParaRPr lang="fa-IR" sz="1500" dirty="0">
              <a:cs typeface="B Lotus" pitchFamily="2" charset="-78"/>
            </a:endParaRPr>
          </a:p>
          <a:p>
            <a:pPr marL="0" indent="0" algn="just" rtl="1">
              <a:buNone/>
            </a:pPr>
            <a:r>
              <a:rPr lang="fa-IR" sz="2200" dirty="0">
                <a:solidFill>
                  <a:srgbClr val="FF0000"/>
                </a:solidFill>
                <a:cs typeface="B Titr" pitchFamily="2" charset="-78"/>
              </a:rPr>
              <a:t>6- جستجوی بدیل ها و برنامه های جایگزین</a:t>
            </a:r>
          </a:p>
          <a:p>
            <a:pPr marL="0" indent="0" algn="just" rtl="1">
              <a:buNone/>
            </a:pPr>
            <a:endParaRPr lang="fa-IR" sz="2100" dirty="0">
              <a:solidFill>
                <a:srgbClr val="FF0000"/>
              </a:solidFill>
              <a:cs typeface="B Titr" pitchFamily="2" charset="-78"/>
            </a:endParaRPr>
          </a:p>
          <a:p>
            <a:pPr algn="just" rtl="1">
              <a:lnSpc>
                <a:spcPct val="120000"/>
              </a:lnSpc>
              <a:buFont typeface="Wingdings" panose="05000000000000000000" pitchFamily="2" charset="2"/>
              <a:buChar char="v"/>
            </a:pPr>
            <a:r>
              <a:rPr lang="fa-IR" sz="2100" dirty="0">
                <a:cs typeface="B Lotus" pitchFamily="2" charset="-78"/>
              </a:rPr>
              <a:t> در این مرحله برای جستجوی راه حل ها و برنامه های بدیل تلاش می شود؛ به ویژه بدیل هایی كه به سادگی ودر نظر اول قابل تشخیص نیستند. زیرا احتمال دارد بدیل هایی كه به سهولت و در نظر اول مورد توجه موم قرار می گیرند بسیار مطلوب و موثر باشند.</a:t>
            </a:r>
          </a:p>
          <a:p>
            <a:pPr algn="just" rtl="1">
              <a:lnSpc>
                <a:spcPct val="120000"/>
              </a:lnSpc>
              <a:buFont typeface="Wingdings" panose="05000000000000000000" pitchFamily="2" charset="2"/>
              <a:buChar char="v"/>
            </a:pPr>
            <a:endParaRPr lang="fa-IR" sz="2100" dirty="0">
              <a:cs typeface="B Lotus" pitchFamily="2" charset="-78"/>
            </a:endParaRPr>
          </a:p>
          <a:p>
            <a:pPr algn="just" rtl="1">
              <a:lnSpc>
                <a:spcPct val="120000"/>
              </a:lnSpc>
              <a:buFont typeface="Wingdings" panose="05000000000000000000" pitchFamily="2" charset="2"/>
              <a:buChar char="v"/>
            </a:pPr>
            <a:r>
              <a:rPr lang="fa-IR" sz="2100" dirty="0">
                <a:cs typeface="B Lotus" pitchFamily="2" charset="-78"/>
              </a:rPr>
              <a:t> گاهی اوقات با مسائلی سر و كار داریم كه بدیل های زیادی برای حل آن ها وجود دارد؛ در اینگونه موارد مشكل برنامه ریزان آن است كه تعداد بدیل ها را به گونه ای كاهش دهند كه بتوان مطلوبترین بدیل موجود را پیدا كرد.</a:t>
            </a:r>
          </a:p>
          <a:p>
            <a:pPr algn="just" rtl="1">
              <a:lnSpc>
                <a:spcPct val="120000"/>
              </a:lnSpc>
              <a:buFont typeface="Wingdings" panose="05000000000000000000" pitchFamily="2" charset="2"/>
              <a:buChar char="v"/>
            </a:pPr>
            <a:r>
              <a:rPr lang="fa-IR" sz="2100" dirty="0">
                <a:cs typeface="B Lotus" pitchFamily="2" charset="-78"/>
              </a:rPr>
              <a:t> البته می توان از نرم افزارهای كامپیوتری و روش های مقداری برای مقایسه بدیل ها بهره گرفت.</a:t>
            </a:r>
          </a:p>
          <a:p>
            <a:pPr marL="0" indent="0" algn="just" rtl="1">
              <a:lnSpc>
                <a:spcPct val="120000"/>
              </a:lnSpc>
              <a:buNone/>
            </a:pPr>
            <a:r>
              <a:rPr lang="fa-IR" sz="2100" dirty="0">
                <a:cs typeface="B Lotus" pitchFamily="2" charset="-78"/>
              </a:rPr>
              <a:t> با وجود این همواره بر ضرورت انجام مطالعه مقدماتی و تلاش برای یافتن بهترین بدیل تاكید می شود.</a:t>
            </a:r>
          </a:p>
          <a:p>
            <a:pPr marL="0" indent="0" algn="just" rtl="1">
              <a:lnSpc>
                <a:spcPct val="120000"/>
              </a:lnSpc>
              <a:buNone/>
            </a:pPr>
            <a:r>
              <a:rPr lang="fa-IR" sz="2100" dirty="0">
                <a:cs typeface="B Lotus" pitchFamily="2" charset="-78"/>
              </a:rPr>
              <a:t>در این مرحله پاسخگویی به سوالاتی نظیر سوال های زیر مفید خواهد بود:</a:t>
            </a:r>
          </a:p>
          <a:p>
            <a:pPr marL="0" indent="0" algn="just" rtl="1">
              <a:lnSpc>
                <a:spcPct val="120000"/>
              </a:lnSpc>
              <a:buNone/>
            </a:pPr>
            <a:r>
              <a:rPr lang="fa-IR" sz="2100" dirty="0">
                <a:cs typeface="B Lotus" pitchFamily="2" charset="-78"/>
              </a:rPr>
              <a:t>در صورت انتخاب هر برنامه (بدیل) ممكن است اعمال چه اصلاحاتی (تعدیلاتی) ضرورت پیدا كند؟</a:t>
            </a:r>
          </a:p>
          <a:p>
            <a:pPr marL="0" indent="0" algn="just" rtl="1">
              <a:lnSpc>
                <a:spcPct val="120000"/>
              </a:lnSpc>
              <a:buNone/>
            </a:pPr>
            <a:r>
              <a:rPr lang="fa-IR" sz="2100" dirty="0">
                <a:cs typeface="B Lotus" pitchFamily="2" charset="-78"/>
              </a:rPr>
              <a:t>آیا كیفیت و سرعت بازدهی برنامه با توجه به هزینه مورد نیاز برای اجرای آن رضایت بخش است؟</a:t>
            </a:r>
          </a:p>
          <a:p>
            <a:pPr marL="0" indent="0" algn="just" rtl="1">
              <a:lnSpc>
                <a:spcPct val="120000"/>
              </a:lnSpc>
              <a:buNone/>
            </a:pPr>
            <a:r>
              <a:rPr lang="fa-IR" sz="2100" dirty="0">
                <a:cs typeface="B Lotus" pitchFamily="2" charset="-78"/>
              </a:rPr>
              <a:t>آیا خودكار كردن كارها بر سرعت انجام آن ها می افزاید؟ </a:t>
            </a:r>
          </a:p>
          <a:p>
            <a:pPr algn="just" rtl="1"/>
            <a:endParaRPr lang="en-US" dirty="0"/>
          </a:p>
        </p:txBody>
      </p:sp>
    </p:spTree>
    <p:extLst>
      <p:ext uri="{BB962C8B-B14F-4D97-AF65-F5344CB8AC3E}">
        <p14:creationId xmlns:p14="http://schemas.microsoft.com/office/powerpoint/2010/main" val="131585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22117" cy="6480720"/>
          </a:xfrm>
        </p:spPr>
        <p:txBody>
          <a:bodyPr>
            <a:normAutofit fontScale="62500" lnSpcReduction="20000"/>
          </a:bodyPr>
          <a:lstStyle/>
          <a:p>
            <a:pPr marL="0" indent="0" algn="just" rtl="1">
              <a:lnSpc>
                <a:spcPct val="120000"/>
              </a:lnSpc>
              <a:buNone/>
            </a:pPr>
            <a:r>
              <a:rPr lang="fa-IR" sz="2700" dirty="0">
                <a:solidFill>
                  <a:srgbClr val="FF0000"/>
                </a:solidFill>
                <a:cs typeface="B Titr" pitchFamily="2" charset="-78"/>
              </a:rPr>
              <a:t>7- ارزیابی بدیل های گوناگون</a:t>
            </a:r>
          </a:p>
          <a:p>
            <a:pPr algn="just" rtl="1">
              <a:lnSpc>
                <a:spcPct val="120000"/>
              </a:lnSpc>
              <a:buFont typeface="Wingdings" panose="05000000000000000000" pitchFamily="2" charset="2"/>
              <a:buChar char="v"/>
            </a:pPr>
            <a:r>
              <a:rPr lang="fa-IR" sz="3000" dirty="0">
                <a:cs typeface="B Lotus" pitchFamily="2" charset="-78"/>
              </a:rPr>
              <a:t>پس از جستجوی كافی برای یافتن بدیل ها و بررسی نقاط ضعف و قوت بدیل های معین شده، باید بازدهی آن ها را با اهداف و مفروضات اولیه مقایسه كرد. </a:t>
            </a:r>
          </a:p>
          <a:p>
            <a:pPr algn="just" rtl="1">
              <a:lnSpc>
                <a:spcPct val="120000"/>
              </a:lnSpc>
              <a:buFont typeface="Wingdings" panose="05000000000000000000" pitchFamily="2" charset="2"/>
              <a:buChar char="v"/>
            </a:pPr>
            <a:r>
              <a:rPr lang="fa-IR" sz="3000" dirty="0">
                <a:cs typeface="B Lotus" pitchFamily="2" charset="-78"/>
              </a:rPr>
              <a:t>ممكن است یک بدیل پر سود، بیش از حد پر هزینه باشد و مزایا به كارگیری آن به كندی حاصل شوند. در حالی كه ممكن است بدیل دیگری كه سودآوری كمتری دارد، مخاطرات كمتری نیز در برداشته باشد.  </a:t>
            </a:r>
          </a:p>
          <a:p>
            <a:pPr algn="just" rtl="1">
              <a:lnSpc>
                <a:spcPct val="120000"/>
              </a:lnSpc>
              <a:buFont typeface="Wingdings" panose="05000000000000000000" pitchFamily="2" charset="2"/>
              <a:buChar char="v"/>
            </a:pPr>
            <a:r>
              <a:rPr lang="fa-IR" sz="3000" dirty="0">
                <a:cs typeface="B Lotus" pitchFamily="2" charset="-78"/>
              </a:rPr>
              <a:t>ممكن است دستاوردهای بدیل سوم با اهداف بلند مدت سازمان متناسبتر باشد. همچنین احتمال دارد كه استفاده از یک «بدیل فاقد سودآوری» برای افزایش شهرت سازمان بسیار مفید باشد و در بلند مدت منجر به افزایش سود سازمان گردد. در این مرحله از فرآیند برنامه ریزی، استفاده از روش های تحقیق در عملیات و مقایسه برنامه ها به كمک فنون ریاضی بسیار مفید خواهد بود.</a:t>
            </a:r>
          </a:p>
          <a:p>
            <a:pPr algn="just" rtl="1">
              <a:lnSpc>
                <a:spcPct val="120000"/>
              </a:lnSpc>
              <a:buFont typeface="Wingdings" panose="05000000000000000000" pitchFamily="2" charset="2"/>
              <a:buChar char="v"/>
            </a:pPr>
            <a:endParaRPr lang="fa-IR" sz="3000" dirty="0">
              <a:cs typeface="B Lotus" pitchFamily="2" charset="-78"/>
            </a:endParaRPr>
          </a:p>
          <a:p>
            <a:pPr marL="0" indent="0" algn="just" rtl="1">
              <a:lnSpc>
                <a:spcPct val="120000"/>
              </a:lnSpc>
              <a:buNone/>
            </a:pPr>
            <a:r>
              <a:rPr lang="fa-IR" sz="2700" dirty="0">
                <a:solidFill>
                  <a:srgbClr val="FF0000"/>
                </a:solidFill>
                <a:cs typeface="B Titr" pitchFamily="2" charset="-78"/>
              </a:rPr>
              <a:t>8- انتخاب بدیل مناسب</a:t>
            </a:r>
          </a:p>
          <a:p>
            <a:pPr algn="just" rtl="1">
              <a:lnSpc>
                <a:spcPct val="120000"/>
              </a:lnSpc>
              <a:buFont typeface="Wingdings" panose="05000000000000000000" pitchFamily="2" charset="2"/>
              <a:buChar char="v"/>
            </a:pPr>
            <a:r>
              <a:rPr lang="fa-IR" sz="3000" dirty="0">
                <a:cs typeface="B Lotus" pitchFamily="2" charset="-78"/>
              </a:rPr>
              <a:t>گاهی در نتیجه تجزیه و تحلیل و ارزیابی بدیل های گوناگون مشخص می شود كه دو یا سه بدیل مناسب وجود دارند و مدیر می تواند آن ها را برگزیند.</a:t>
            </a:r>
          </a:p>
          <a:p>
            <a:pPr marL="0" indent="0" algn="just" rtl="1">
              <a:lnSpc>
                <a:spcPct val="120000"/>
              </a:lnSpc>
              <a:buNone/>
            </a:pPr>
            <a:r>
              <a:rPr lang="fa-IR" sz="3000" dirty="0">
                <a:cs typeface="B Lotus" pitchFamily="2" charset="-78"/>
              </a:rPr>
              <a:t>برای انتخاب بهترین بدیل، پاسخگویی به سوالات زیر مفید است:</a:t>
            </a:r>
          </a:p>
          <a:p>
            <a:pPr marL="0" indent="0" algn="just" rtl="1">
              <a:lnSpc>
                <a:spcPct val="120000"/>
              </a:lnSpc>
              <a:buNone/>
            </a:pPr>
            <a:r>
              <a:rPr lang="fa-IR" sz="3000" dirty="0">
                <a:cs typeface="B Lotus" pitchFamily="2" charset="-78"/>
              </a:rPr>
              <a:t>آیا برنامه انتخابی از قابلیت انعطاف كافی برای انطباق با شرایط متفاوت برخوردار است؟</a:t>
            </a:r>
          </a:p>
          <a:p>
            <a:pPr marL="0" indent="0" algn="just" rtl="1">
              <a:lnSpc>
                <a:spcPct val="120000"/>
              </a:lnSpc>
              <a:buNone/>
            </a:pPr>
            <a:r>
              <a:rPr lang="fa-IR" sz="3000" dirty="0">
                <a:cs typeface="B Lotus" pitchFamily="2" charset="-78"/>
              </a:rPr>
              <a:t>آیا برنامه انتخابی مورد پذیرش مجریان و نیروهای عملیاتی قرار گرفته است؟</a:t>
            </a:r>
          </a:p>
          <a:p>
            <a:pPr marL="0" indent="0" algn="just" rtl="1">
              <a:lnSpc>
                <a:spcPct val="120000"/>
              </a:lnSpc>
              <a:buNone/>
            </a:pPr>
            <a:r>
              <a:rPr lang="fa-IR" sz="3000" dirty="0">
                <a:cs typeface="B Lotus" pitchFamily="2" charset="-78"/>
              </a:rPr>
              <a:t>برای اجرای موفقیت آمیز برنامه انتخابی چه میزان تسهیلات، امكانات آموزشی و نظارتی، ابزار فنی و تجهیزات، مكان و فضای مناسب و نیروی انسانی جدید مورد نیاز خواهد بود؟ </a:t>
            </a:r>
          </a:p>
          <a:p>
            <a:pPr algn="just" rtl="1">
              <a:lnSpc>
                <a:spcPct val="120000"/>
              </a:lnSpc>
            </a:pPr>
            <a:endParaRPr lang="en-US" dirty="0"/>
          </a:p>
        </p:txBody>
      </p:sp>
    </p:spTree>
    <p:extLst>
      <p:ext uri="{BB962C8B-B14F-4D97-AF65-F5344CB8AC3E}">
        <p14:creationId xmlns:p14="http://schemas.microsoft.com/office/powerpoint/2010/main" val="3222258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320" y="264404"/>
            <a:ext cx="8755168" cy="6404955"/>
          </a:xfrm>
        </p:spPr>
        <p:txBody>
          <a:bodyPr>
            <a:noAutofit/>
          </a:bodyPr>
          <a:lstStyle/>
          <a:p>
            <a:pPr marL="0" indent="0" algn="just" rtl="1">
              <a:buNone/>
            </a:pPr>
            <a:r>
              <a:rPr lang="fa-IR" sz="1900" dirty="0">
                <a:solidFill>
                  <a:srgbClr val="FF0000"/>
                </a:solidFill>
                <a:cs typeface="B Titr" pitchFamily="2" charset="-78"/>
              </a:rPr>
              <a:t>9- تدوین برنامه های فنی پشتیبانی</a:t>
            </a:r>
          </a:p>
          <a:p>
            <a:pPr marL="0" indent="0" algn="just" rtl="1">
              <a:buNone/>
            </a:pPr>
            <a:r>
              <a:rPr lang="fa-IR" sz="1900" dirty="0">
                <a:cs typeface="B Lotus" pitchFamily="2" charset="-78"/>
              </a:rPr>
              <a:t>در مورد مجموعه ای از بدیل ها برای حمایت از برنامه اصلی، تصمیم گیری می شود؛ به طوری كه می توان گفت بدون انجام این مرحله، هدف از برنامه ریزی، به طور كامل تحقق نمی پذیرد.</a:t>
            </a:r>
          </a:p>
          <a:p>
            <a:pPr marL="0" indent="0" algn="just" rtl="1">
              <a:buNone/>
            </a:pPr>
            <a:r>
              <a:rPr lang="fa-IR" sz="1900" dirty="0">
                <a:cs typeface="B Lotus" pitchFamily="2" charset="-78"/>
              </a:rPr>
              <a:t> زیرا تقریبا همیشه مجموعه ای از برنامه های فرعی و پشتیبانی برای كمک به اجرای برنامه اصلی مورد نیاز است. برای مثال هنگامی كه یک سازمان هواپیمایی برای خرید تعدادی هواپیمای جدید تصمیم گیری می كند، برای اجرای تصمیم خود به مجموعه ای از برنامه های فرعی جدید نیاز دارد. نظیر برنامه های استخدام و آموزش افراد متخصص، خرید گهداری، تامین بودجه، اخذ بیمه و غیره. </a:t>
            </a:r>
          </a:p>
          <a:p>
            <a:pPr marL="0" indent="0" algn="just" rtl="1">
              <a:buNone/>
            </a:pPr>
            <a:endParaRPr lang="fa-IR" sz="1900" dirty="0">
              <a:cs typeface="B Lotus" pitchFamily="2" charset="-78"/>
            </a:endParaRPr>
          </a:p>
          <a:p>
            <a:pPr marL="0" indent="0" algn="just" rtl="1">
              <a:buNone/>
            </a:pPr>
            <a:r>
              <a:rPr lang="fa-IR" sz="1900" dirty="0">
                <a:solidFill>
                  <a:srgbClr val="FF0000"/>
                </a:solidFill>
                <a:cs typeface="B Titr" pitchFamily="2" charset="-78"/>
              </a:rPr>
              <a:t>10- تنظیم توالی فعالیت ها و جداول زمانبندی (به طور تفصیلی)</a:t>
            </a:r>
          </a:p>
          <a:p>
            <a:pPr marL="0" indent="0" algn="just" rtl="1">
              <a:buNone/>
            </a:pPr>
            <a:r>
              <a:rPr lang="fa-IR" sz="1900" dirty="0">
                <a:cs typeface="B Lotus" pitchFamily="2" charset="-78"/>
              </a:rPr>
              <a:t>در این مرحله معین می شود كه فعالیت های برنامه ریزی شده باید در كجا، توسط چه كسانی و در چه زمانی انجام گیرند؛ یعنی به طور تفصیلی و با ذكر جزئیات ضروری، توالی انجام فعالیت ها و زمان اجرای برنامه پیش بینی می شود. </a:t>
            </a:r>
          </a:p>
          <a:p>
            <a:pPr marL="0" indent="0" algn="just" rtl="1">
              <a:buNone/>
            </a:pPr>
            <a:endParaRPr lang="fa-IR" sz="1900" dirty="0">
              <a:cs typeface="B Lotus" pitchFamily="2" charset="-78"/>
            </a:endParaRPr>
          </a:p>
          <a:p>
            <a:pPr marL="0" indent="0" algn="just" rtl="1">
              <a:buNone/>
            </a:pPr>
            <a:r>
              <a:rPr lang="fa-IR" sz="1900" dirty="0">
                <a:solidFill>
                  <a:srgbClr val="FF0000"/>
                </a:solidFill>
                <a:cs typeface="B Titr" pitchFamily="2" charset="-78"/>
              </a:rPr>
              <a:t>11- بیان کردن برنامه در قالب ارقام بودجه و برنامه تخصیص منابع مالی</a:t>
            </a:r>
          </a:p>
          <a:p>
            <a:pPr marL="0" indent="0" algn="just" rtl="1">
              <a:buNone/>
            </a:pPr>
            <a:r>
              <a:rPr lang="fa-IR" sz="1900" dirty="0">
                <a:cs typeface="B Lotus" pitchFamily="2" charset="-78"/>
              </a:rPr>
              <a:t>پس از بررسی و تصویب برنامه ها، مرحله تعریف آن ها در قالب اعداد و ارقام فرا می رسد. بودجه سازمان ها نمایانگر میزان كلی درآمد و هزینه آن هاست. </a:t>
            </a:r>
          </a:p>
          <a:p>
            <a:pPr marL="0" indent="0" algn="just" rtl="1">
              <a:buNone/>
            </a:pPr>
            <a:r>
              <a:rPr lang="fa-IR" sz="1900" dirty="0">
                <a:cs typeface="B Lotus" pitchFamily="2" charset="-78"/>
              </a:rPr>
              <a:t>به همین ترتیب هر واحد فعالی در یک سازمان نیز ممكن است بودجه ای خاص خود داشته باشد. اگر تخصیص بودجه در سازمان به طور صحیح انجام شود بسیار مفیدی برای تركیب هزینه برنامه های گوناگون و سنجش میزان پیشرفت در جرای هر یک از آن ها خواهد بود. </a:t>
            </a:r>
            <a:endParaRPr lang="en-US" sz="1900" dirty="0">
              <a:cs typeface="B Lotus" pitchFamily="2" charset="-78"/>
            </a:endParaRPr>
          </a:p>
        </p:txBody>
      </p:sp>
    </p:spTree>
    <p:extLst>
      <p:ext uri="{BB962C8B-B14F-4D97-AF65-F5344CB8AC3E}">
        <p14:creationId xmlns:p14="http://schemas.microsoft.com/office/powerpoint/2010/main" val="1650187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552728"/>
          </a:xfrm>
        </p:spPr>
        <p:txBody>
          <a:bodyPr>
            <a:normAutofit/>
          </a:bodyPr>
          <a:lstStyle/>
          <a:p>
            <a:pPr marL="0" indent="0" algn="just" rtl="1">
              <a:lnSpc>
                <a:spcPct val="120000"/>
              </a:lnSpc>
              <a:buNone/>
            </a:pPr>
            <a:r>
              <a:rPr lang="fa-IR" sz="2000" dirty="0">
                <a:solidFill>
                  <a:srgbClr val="FF0000"/>
                </a:solidFill>
                <a:cs typeface="B Titr" pitchFamily="2" charset="-78"/>
              </a:rPr>
              <a:t>12- ارزیابی میزان پیشرفت کار</a:t>
            </a:r>
          </a:p>
          <a:p>
            <a:pPr marL="0" indent="0" algn="just" rtl="1">
              <a:lnSpc>
                <a:spcPct val="120000"/>
              </a:lnSpc>
              <a:buNone/>
            </a:pPr>
            <a:r>
              <a:rPr lang="fa-IR" sz="2000" dirty="0">
                <a:cs typeface="B Lotus" pitchFamily="2" charset="-78"/>
              </a:rPr>
              <a:t> با مقایسه كردن نتایج حاصل از اجرای یک برنامه با اهداف آن مشخص می شود كه برنامه مذكور تا چه حد موفق بوده است. به همین دلیل باید در مرحله برنامه ریزی نحوه تطبیق «عملكرد و نتایج به دست آمده» با «اهداف و نتایج مورد انتظار» معین شود. </a:t>
            </a:r>
          </a:p>
          <a:p>
            <a:pPr marL="0" indent="0" algn="just" rtl="1">
              <a:lnSpc>
                <a:spcPct val="120000"/>
              </a:lnSpc>
              <a:buNone/>
            </a:pPr>
            <a:r>
              <a:rPr lang="fa-IR" sz="2000" dirty="0">
                <a:cs typeface="B Lotus" pitchFamily="2" charset="-78"/>
              </a:rPr>
              <a:t>البته معمولا این كار را در شمار وظایف كنترلی و نظارتی مدیریت در نظر می گیرند.</a:t>
            </a:r>
          </a:p>
          <a:p>
            <a:pPr marL="0" indent="0" algn="just" rtl="1">
              <a:lnSpc>
                <a:spcPct val="120000"/>
              </a:lnSpc>
              <a:buNone/>
            </a:pPr>
            <a:r>
              <a:rPr lang="fa-IR" sz="2000" dirty="0">
                <a:cs typeface="B Lotus" pitchFamily="2" charset="-78"/>
              </a:rPr>
              <a:t> برای اجرای این مرحله، پاسخگویی به سوالات زیر مفید خواهد بود:آیا گزارش ها و مدارك مورد نیاز مدیران اصلی (برای سنجش نتایج) در یک دوره زمانی منطقی جمع آوری شده اند؟</a:t>
            </a:r>
          </a:p>
          <a:p>
            <a:pPr marL="0" indent="0" algn="just" rtl="1">
              <a:lnSpc>
                <a:spcPct val="120000"/>
              </a:lnSpc>
              <a:buNone/>
            </a:pPr>
            <a:r>
              <a:rPr lang="fa-IR" sz="2000" dirty="0">
                <a:cs typeface="B Lotus" pitchFamily="2" charset="-78"/>
              </a:rPr>
              <a:t>نتایج به دست آمده در چه سطحی از كمیت و كیفیت، رضایت بخش محسوب می شوند؟</a:t>
            </a:r>
          </a:p>
          <a:p>
            <a:pPr marL="0" indent="0" algn="just" rtl="1">
              <a:lnSpc>
                <a:spcPct val="120000"/>
              </a:lnSpc>
              <a:buNone/>
            </a:pPr>
            <a:r>
              <a:rPr lang="fa-IR" sz="2000" dirty="0">
                <a:cs typeface="B Lotus" pitchFamily="2" charset="-78"/>
              </a:rPr>
              <a:t>اگر نتایج به دست آمده ناقص باشند؛ چه اقداماتی برای اصلاح و تكمیل آن ها پیشنهاد می كنید؟ </a:t>
            </a:r>
          </a:p>
          <a:p>
            <a:pPr algn="just" rtl="1">
              <a:lnSpc>
                <a:spcPct val="120000"/>
              </a:lnSpc>
            </a:pPr>
            <a:endParaRPr lang="en-US" sz="20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749" y="4008161"/>
            <a:ext cx="2888502" cy="273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53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6250689"/>
          </a:xfrm>
        </p:spPr>
        <p:txBody>
          <a:bodyPr>
            <a:normAutofit/>
          </a:bodyPr>
          <a:lstStyle/>
          <a:p>
            <a:pPr marL="0" indent="0" algn="just" rtl="1">
              <a:lnSpc>
                <a:spcPct val="150000"/>
              </a:lnSpc>
              <a:buNone/>
            </a:pPr>
            <a:r>
              <a:rPr lang="fa-IR" sz="2200" dirty="0">
                <a:cs typeface="B Lotus" pitchFamily="2" charset="-78"/>
              </a:rPr>
              <a:t>در پایان یادآور میشویم یک سازمان، با انجام عملیات برنامه ریزی، نه تنها به بینشی در مورد آینده دست پیدا میكند، بلكه از این موهبت هم بهره مند میشود كه آینده سازمان را خودش، به دست خودش شكل بدهد. به عنوان یک نكته، به خاطر داشته باشید كه برنامه ریزی، باید ساده باشد.</a:t>
            </a:r>
            <a:r>
              <a:rPr lang="en-US" sz="2200" dirty="0">
                <a:cs typeface="B Lotus" pitchFamily="2" charset="-78"/>
              </a:rPr>
              <a:t> </a:t>
            </a:r>
            <a:r>
              <a:rPr lang="fa-IR" sz="2200" dirty="0">
                <a:cs typeface="B Lotus" pitchFamily="2" charset="-78"/>
              </a:rPr>
              <a:t>برنامه را طوری بچینید كه واضح و به راحتی قابل فهم باشد. هر چه درجه پیچیدگی برنامه های كه تعیین میكنید. بالاتر باشد؛ به همان اندازه، بین اعضای سازمان سردرگمی ایجاد خواهد شد و این سردرگمی، چیزی نیست كه نفع تان تمام شود. </a:t>
            </a:r>
          </a:p>
          <a:p>
            <a:pPr marL="0" indent="0" algn="just" rtl="1">
              <a:lnSpc>
                <a:spcPct val="150000"/>
              </a:lnSpc>
              <a:buNone/>
            </a:pPr>
            <a:br>
              <a:rPr lang="fa-IR" dirty="0"/>
            </a:b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05064"/>
            <a:ext cx="3313399" cy="247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620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5701"/>
            <a:ext cx="6768752" cy="795027"/>
          </a:xfrm>
        </p:spPr>
        <p:txBody>
          <a:bodyPr>
            <a:normAutofit fontScale="90000"/>
          </a:bodyPr>
          <a:lstStyle/>
          <a:p>
            <a:r>
              <a:rPr lang="fa-IR" sz="2400" dirty="0">
                <a:cs typeface="B Titr" panose="00000700000000000000" pitchFamily="2" charset="-78"/>
              </a:rPr>
              <a:t>وظايف مركز مطالعات و توسعه آموزش علوم پزشكي در واحد برنامه ریزی</a:t>
            </a:r>
          </a:p>
        </p:txBody>
      </p:sp>
      <p:sp>
        <p:nvSpPr>
          <p:cNvPr id="3" name="Content Placeholder 2"/>
          <p:cNvSpPr>
            <a:spLocks noGrp="1"/>
          </p:cNvSpPr>
          <p:nvPr>
            <p:ph idx="1"/>
          </p:nvPr>
        </p:nvSpPr>
        <p:spPr>
          <a:xfrm>
            <a:off x="179512" y="980728"/>
            <a:ext cx="8784976" cy="5688632"/>
          </a:xfrm>
        </p:spPr>
        <p:txBody>
          <a:bodyPr>
            <a:noAutofit/>
          </a:bodyPr>
          <a:lstStyle/>
          <a:p>
            <a:pPr marL="0" indent="0" algn="r">
              <a:buNone/>
            </a:pPr>
            <a:r>
              <a:rPr lang="fa-IR" sz="2000" b="1" dirty="0">
                <a:cs typeface="B Lotus" panose="00000400000000000000" pitchFamily="2" charset="-78"/>
              </a:rPr>
              <a:t>-</a:t>
            </a:r>
            <a:r>
              <a:rPr lang="fa-IR" sz="2000" dirty="0">
                <a:cs typeface="B Lotus" panose="00000400000000000000" pitchFamily="2" charset="-78"/>
              </a:rPr>
              <a:t> طراحي و مديريت برنامه هاي نوآورانه آموزشي اعم از برنامه درسي، روش تدریس، ارزشيابي، مشاوره و رهبري و مديريت در محدوده اختيارات دانشگاه و مطابق با ضوابط و مقررات مربوطه</a:t>
            </a:r>
          </a:p>
          <a:p>
            <a:pPr marL="0" indent="0" algn="r">
              <a:buNone/>
            </a:pPr>
            <a:r>
              <a:rPr lang="fa-IR" sz="2000" b="1" dirty="0">
                <a:cs typeface="B Lotus" panose="00000400000000000000" pitchFamily="2" charset="-78"/>
              </a:rPr>
              <a:t>-</a:t>
            </a:r>
            <a:r>
              <a:rPr lang="fa-IR" sz="2000" dirty="0">
                <a:cs typeface="B Lotus" panose="00000400000000000000" pitchFamily="2" charset="-78"/>
              </a:rPr>
              <a:t> ارائه مشاوره و نظارت بر تدوین و بازنگری برنامه های درسی و انطباق برنامه های درسی با نیازهای جامعه و وظایف آینده دانشجویان</a:t>
            </a:r>
          </a:p>
          <a:p>
            <a:pPr marL="0" indent="0" algn="r">
              <a:buNone/>
            </a:pPr>
            <a:r>
              <a:rPr lang="fa-IR" sz="2000" b="1" dirty="0">
                <a:cs typeface="B Lotus" panose="00000400000000000000" pitchFamily="2" charset="-78"/>
              </a:rPr>
              <a:t>-</a:t>
            </a:r>
            <a:r>
              <a:rPr lang="fa-IR" sz="2000" dirty="0">
                <a:cs typeface="B Lotus" panose="00000400000000000000" pitchFamily="2" charset="-78"/>
              </a:rPr>
              <a:t> پایش، ارزشیابی، معرفی و انتشار برنامه های نوآورانه در سطح ملی و بین المللی</a:t>
            </a:r>
          </a:p>
          <a:p>
            <a:pPr marL="0" indent="0" algn="r">
              <a:buNone/>
            </a:pPr>
            <a:r>
              <a:rPr lang="fa-IR" sz="2000" b="1" dirty="0">
                <a:cs typeface="B Lotus" panose="00000400000000000000" pitchFamily="2" charset="-78"/>
              </a:rPr>
              <a:t>-</a:t>
            </a:r>
            <a:r>
              <a:rPr lang="fa-IR" sz="2000" dirty="0">
                <a:cs typeface="B Lotus" panose="00000400000000000000" pitchFamily="2" charset="-78"/>
              </a:rPr>
              <a:t> توسعه کمی و کیفی رشته های جدید متناسب با نیاز جامعه</a:t>
            </a:r>
          </a:p>
          <a:p>
            <a:pPr marL="0" lvl="0" indent="0" algn="r">
              <a:buNone/>
            </a:pPr>
            <a:r>
              <a:rPr lang="fa-IR" sz="2000" b="1" dirty="0">
                <a:cs typeface="B Lotus" panose="00000400000000000000" pitchFamily="2" charset="-78"/>
              </a:rPr>
              <a:t>-</a:t>
            </a:r>
            <a:r>
              <a:rPr lang="fa-IR" sz="2000" dirty="0">
                <a:cs typeface="B Lotus" panose="00000400000000000000" pitchFamily="2" charset="-78"/>
              </a:rPr>
              <a:t> </a:t>
            </a:r>
            <a:r>
              <a:rPr lang="fa-IR" sz="2000" dirty="0">
                <a:solidFill>
                  <a:prstClr val="black"/>
                </a:solidFill>
                <a:cs typeface="B Lotus" panose="00000400000000000000" pitchFamily="2" charset="-78"/>
              </a:rPr>
              <a:t>ارتقاء مهارتهای برنامه ریزی آموزشی (تدوین طرح دوره،طرح درس و ...) در اعضای هیئت علمی با برگزاری کارگاه های مرتبط و ارائه مشاوره </a:t>
            </a:r>
            <a:endParaRPr lang="en-US" sz="2000" dirty="0">
              <a:solidFill>
                <a:prstClr val="black"/>
              </a:solidFill>
              <a:cs typeface="B Lotus" panose="00000400000000000000" pitchFamily="2" charset="-78"/>
            </a:endParaRPr>
          </a:p>
          <a:p>
            <a:pPr marL="0" indent="0" algn="r">
              <a:buNone/>
            </a:pPr>
            <a:r>
              <a:rPr lang="fa-IR" sz="2000" dirty="0">
                <a:cs typeface="B Lotus" panose="00000400000000000000" pitchFamily="2" charset="-78"/>
              </a:rPr>
              <a:t> </a:t>
            </a:r>
            <a:r>
              <a:rPr lang="fa-IR" sz="2000" b="1" dirty="0">
                <a:cs typeface="B Lotus" panose="00000400000000000000" pitchFamily="2" charset="-78"/>
              </a:rPr>
              <a:t>-</a:t>
            </a:r>
            <a:r>
              <a:rPr lang="fa-IR" sz="2000" dirty="0">
                <a:cs typeface="B Lotus" panose="00000400000000000000" pitchFamily="2" charset="-78"/>
              </a:rPr>
              <a:t> ارائه مشاوره به دانشجویان در زمینه روش های نوین یاددهی و یادگیری، برنامه ریزی آموزشی و پژوهش های مرتبط</a:t>
            </a:r>
          </a:p>
          <a:p>
            <a:pPr marL="0" indent="0" algn="r">
              <a:buNone/>
            </a:pPr>
            <a:r>
              <a:rPr lang="fa-IR" sz="2000" b="1" dirty="0">
                <a:cs typeface="B Lotus" panose="00000400000000000000" pitchFamily="2" charset="-78"/>
              </a:rPr>
              <a:t>-</a:t>
            </a:r>
            <a:r>
              <a:rPr lang="fa-IR" sz="2000" dirty="0">
                <a:cs typeface="B Lotus" panose="00000400000000000000" pitchFamily="2" charset="-78"/>
              </a:rPr>
              <a:t> پیگیری و هدایت روند تصویب و ارتقاء برنامه ها و دوره های آموزشی در سطوح و مقاطع مختلف در دانشگاه</a:t>
            </a:r>
          </a:p>
          <a:p>
            <a:pPr marL="0" indent="0" algn="r">
              <a:buNone/>
            </a:pPr>
            <a:r>
              <a:rPr lang="fa-IR" sz="2000" b="1" dirty="0">
                <a:cs typeface="B Lotus" panose="00000400000000000000" pitchFamily="2" charset="-78"/>
              </a:rPr>
              <a:t>-</a:t>
            </a:r>
            <a:r>
              <a:rPr lang="fa-IR" sz="2000" dirty="0">
                <a:cs typeface="B Lotus" panose="00000400000000000000" pitchFamily="2" charset="-78"/>
              </a:rPr>
              <a:t> انجام مطالعات کاربردی در زمینه ارتقاء و توسعه روش های نوین آموزش و ارزشیابی و موضوعات کاربردی درآموزش نظیر تئوریهای نوین یادگیری - مهارت های ارتباطی - نیازسنجی آموزشی و ...</a:t>
            </a:r>
          </a:p>
        </p:txBody>
      </p:sp>
    </p:spTree>
    <p:extLst>
      <p:ext uri="{BB962C8B-B14F-4D97-AF65-F5344CB8AC3E}">
        <p14:creationId xmlns:p14="http://schemas.microsoft.com/office/powerpoint/2010/main" val="3256167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12192000" cy="6858000"/>
          </a:xfrm>
          <a:prstGeom prst="rect">
            <a:avLst/>
          </a:prstGeom>
        </p:spPr>
      </p:pic>
    </p:spTree>
    <p:extLst>
      <p:ext uri="{BB962C8B-B14F-4D97-AF65-F5344CB8AC3E}">
        <p14:creationId xmlns:p14="http://schemas.microsoft.com/office/powerpoint/2010/main" val="249706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597352"/>
          </a:xfrm>
        </p:spPr>
        <p:txBody>
          <a:bodyPr>
            <a:noAutofit/>
          </a:bodyPr>
          <a:lstStyle/>
          <a:p>
            <a:pPr marL="0" indent="0" algn="just" rtl="1">
              <a:lnSpc>
                <a:spcPct val="150000"/>
              </a:lnSpc>
              <a:buNone/>
            </a:pPr>
            <a:r>
              <a:rPr lang="fa-IR" sz="2000" b="1" dirty="0">
                <a:cs typeface="B Lotus" panose="00000400000000000000" pitchFamily="2" charset="-78"/>
              </a:rPr>
              <a:t>توالی وظایف پنجگانه مدیریت در نمودار شماره 1نشان داده شده است. </a:t>
            </a:r>
          </a:p>
          <a:p>
            <a:pPr marL="0" indent="0" algn="just" rtl="1">
              <a:lnSpc>
                <a:spcPct val="150000"/>
              </a:lnSpc>
              <a:buNone/>
            </a:pPr>
            <a:r>
              <a:rPr lang="fa-IR" sz="2000" dirty="0">
                <a:cs typeface="B Lotus" panose="00000400000000000000" pitchFamily="2" charset="-78"/>
              </a:rPr>
              <a:t>همانطور كه ملاحظه می شود، برنامه ریزی بخش عمده ای از كار مدیران را به خود اختصاص می دهد. </a:t>
            </a:r>
          </a:p>
          <a:p>
            <a:pPr marL="0" indent="0" algn="just" rtl="1">
              <a:lnSpc>
                <a:spcPct val="150000"/>
              </a:lnSpc>
              <a:buNone/>
            </a:pPr>
            <a:r>
              <a:rPr lang="fa-IR" sz="2000" dirty="0">
                <a:cs typeface="B Lotus" panose="00000400000000000000" pitchFamily="2" charset="-78"/>
              </a:rPr>
              <a:t>البته وظایف مدیریت قابل تفكیک نیستند؛ به ویژه وظایف برنامه ریزی و كنترل كه با هم ارتباط نزدیک دارند. به طوری كه می توان گفت "بدون برنامه ریزی امكان كنترل وجود ندارد" زیرا كنترل یعنی ارزیابی فعالیت ها به منظور حفظ آنها در مسیر تعیین شده و اصلاح انحرافات احتمالی با توجه به برنامه. </a:t>
            </a:r>
          </a:p>
          <a:p>
            <a:pPr marL="0" indent="0" algn="just" rtl="1">
              <a:lnSpc>
                <a:spcPct val="150000"/>
              </a:lnSpc>
              <a:buNone/>
            </a:pPr>
            <a:r>
              <a:rPr lang="fa-IR" sz="2000" dirty="0">
                <a:cs typeface="B Lotus" panose="00000400000000000000" pitchFamily="2" charset="-78"/>
              </a:rPr>
              <a:t> برنامه ریزی، اهداف همه فعالیت ها و تلاش های گروهی را تعیین می كند و نحوه دستیابی به آن اهداف را طرح ریزی می كند. تا مدیر بتواند تشخیص دهد كه باید از چه نوع ساختار سازمانی استفاده كند و برای هر منصب چه نوع كاركنانی را با چه تخصص هایی به كار گیرد؛ كدام سبک هدایت و سرپرستی را مورد استفاده قرار دهد و چه معیارهایی را برای كنترل عملیات مدنظر قرار دهد. بنابراین میتوان گفت كه در واقع برنامه ریزی وظیفه اساسی و شالوده مدیریت است.</a:t>
            </a:r>
          </a:p>
          <a:p>
            <a:pPr marL="0" indent="0" algn="just" rtl="1">
              <a:lnSpc>
                <a:spcPct val="150000"/>
              </a:lnSpc>
              <a:buNone/>
            </a:pPr>
            <a:endParaRPr lang="en-US" sz="2000" dirty="0">
              <a:cs typeface="Lotus" panose="00000400000000000000"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81128"/>
            <a:ext cx="3411228"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33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408712"/>
          </a:xfrm>
        </p:spPr>
        <p:txBody>
          <a:bodyPr>
            <a:normAutofit/>
          </a:bodyPr>
          <a:lstStyle/>
          <a:p>
            <a:pPr marL="0" indent="0" algn="just" rtl="1">
              <a:lnSpc>
                <a:spcPct val="150000"/>
              </a:lnSpc>
              <a:buNone/>
            </a:pPr>
            <a:r>
              <a:rPr lang="fa-IR" sz="1800" b="1" dirty="0">
                <a:solidFill>
                  <a:srgbClr val="FF0000"/>
                </a:solidFill>
                <a:cs typeface="B Titr" pitchFamily="2" charset="-78"/>
              </a:rPr>
              <a:t>مفهوم برنامه ریزی  را به صورت های مختلف تعریف كرده اند در اینجا به چند تعریف از مهمترین آنها اشاره می گردد: </a:t>
            </a:r>
          </a:p>
          <a:p>
            <a:pPr marL="0" indent="0" algn="just" rtl="1">
              <a:lnSpc>
                <a:spcPct val="150000"/>
              </a:lnSpc>
              <a:buNone/>
            </a:pPr>
            <a:r>
              <a:rPr lang="fa-IR" sz="1800" b="1" dirty="0">
                <a:cs typeface="B Lotus" panose="00000400000000000000" pitchFamily="2" charset="-78"/>
              </a:rPr>
              <a:t>*</a:t>
            </a:r>
            <a:r>
              <a:rPr lang="fa-IR" sz="1800" b="1" dirty="0">
                <a:solidFill>
                  <a:srgbClr val="FF0000"/>
                </a:solidFill>
                <a:cs typeface="B Lotus" panose="00000400000000000000" pitchFamily="2" charset="-78"/>
              </a:rPr>
              <a:t> برنامه ریزی فرایندی برای تصمیم گیری است</a:t>
            </a:r>
            <a:r>
              <a:rPr lang="fa-IR" sz="1800" dirty="0">
                <a:cs typeface="B Lotus" panose="00000400000000000000" pitchFamily="2" charset="-78"/>
              </a:rPr>
              <a:t>. یعنی چگونه آینده بهتر از حال باشد و چه تغییراتی برای این بهبود ضروری است و چگونه این تغییر باید به كار گرفته شود.  </a:t>
            </a:r>
          </a:p>
          <a:p>
            <a:pPr marL="0" indent="0" algn="just" rtl="1">
              <a:lnSpc>
                <a:spcPct val="150000"/>
              </a:lnSpc>
              <a:buNone/>
            </a:pPr>
            <a:r>
              <a:rPr lang="fa-IR" sz="1800" dirty="0">
                <a:cs typeface="B Lotus" panose="00000400000000000000" pitchFamily="2" charset="-78"/>
              </a:rPr>
              <a:t>* </a:t>
            </a:r>
            <a:r>
              <a:rPr lang="fa-IR" sz="1800" b="1" dirty="0">
                <a:solidFill>
                  <a:srgbClr val="FF0000"/>
                </a:solidFill>
                <a:cs typeface="B Lotus" panose="00000400000000000000" pitchFamily="2" charset="-78"/>
              </a:rPr>
              <a:t>برنامه ریزی فرایند مستمری است از تصمیم های سیستماتیک </a:t>
            </a:r>
            <a:r>
              <a:rPr lang="fa-IR" sz="1800" dirty="0">
                <a:cs typeface="B Lotus" panose="00000400000000000000" pitchFamily="2" charset="-78"/>
              </a:rPr>
              <a:t>با در دست داشتن بهترین اطلاعات ممكن نسبت به آینده، سازماندهی منظم كوشش های لازم برای انجام این تصمیم ها و سنجش و مقایسه نتایج به دست آمده با انتظارات از طریق فراگرد بازخور. </a:t>
            </a:r>
          </a:p>
          <a:p>
            <a:pPr marL="0" indent="0" algn="just" rtl="1">
              <a:lnSpc>
                <a:spcPct val="150000"/>
              </a:lnSpc>
              <a:buNone/>
            </a:pPr>
            <a:r>
              <a:rPr lang="fa-IR" sz="1800" dirty="0">
                <a:cs typeface="B Lotus" panose="00000400000000000000" pitchFamily="2" charset="-78"/>
              </a:rPr>
              <a:t>* </a:t>
            </a:r>
            <a:r>
              <a:rPr lang="fa-IR" sz="1800" b="1" dirty="0">
                <a:solidFill>
                  <a:srgbClr val="FF0000"/>
                </a:solidFill>
                <a:cs typeface="B Lotus" panose="00000400000000000000" pitchFamily="2" charset="-78"/>
              </a:rPr>
              <a:t>برنامه ریزی فرایندی است كه با شناخت گذشته و تجزیه </a:t>
            </a:r>
            <a:r>
              <a:rPr lang="fa-IR" sz="1800" dirty="0">
                <a:cs typeface="B Lotus" panose="00000400000000000000" pitchFamily="2" charset="-78"/>
              </a:rPr>
              <a:t>و تحلیل حال، طرح مطلوب و مورد نظر در آینده را ترسیم میكند و در روند آن از كلیه امكانات موجود جهت رسیدن به اهداف استفاده می كند. </a:t>
            </a:r>
          </a:p>
          <a:p>
            <a:pPr marL="0" indent="0" algn="just" rtl="1">
              <a:lnSpc>
                <a:spcPct val="150000"/>
              </a:lnSpc>
              <a:buNone/>
            </a:pPr>
            <a:r>
              <a:rPr lang="fa-IR" sz="1800" dirty="0">
                <a:cs typeface="B Lotus" panose="00000400000000000000" pitchFamily="2" charset="-78"/>
              </a:rPr>
              <a:t>* </a:t>
            </a:r>
            <a:r>
              <a:rPr lang="fa-IR" sz="1800" b="1" dirty="0">
                <a:solidFill>
                  <a:srgbClr val="FF0000"/>
                </a:solidFill>
                <a:cs typeface="B Lotus" panose="00000400000000000000" pitchFamily="2" charset="-78"/>
              </a:rPr>
              <a:t>برنامه ریزی فرایندی است دارای مراحل مشخص </a:t>
            </a:r>
            <a:r>
              <a:rPr lang="fa-IR" sz="1800" dirty="0">
                <a:cs typeface="B Lotus" panose="00000400000000000000" pitchFamily="2" charset="-78"/>
              </a:rPr>
              <a:t>و به هم پیوسته برای تولید یک خروجی منسجم در قالب سیستمی هماهنگ از تصمیم ها. برنامه، بیانی روشن، مستند و مشروح از مقاصد و تصمیم ها است. به طور كلی برنامه ریزی فرایندی است كه مدیران به وسیله آن اقدام های آینده را طوری پیش بینی و تعیین می كنند كه منجر به تحقق هدف های مطلوب گردد. </a:t>
            </a:r>
          </a:p>
          <a:p>
            <a:pPr marL="0" indent="0" algn="just" rtl="1">
              <a:lnSpc>
                <a:spcPct val="150000"/>
              </a:lnSpc>
              <a:buNone/>
            </a:pPr>
            <a:r>
              <a:rPr lang="fa-IR" sz="1800" dirty="0">
                <a:cs typeface="B Lotus" panose="00000400000000000000" pitchFamily="2" charset="-78"/>
              </a:rPr>
              <a:t>* </a:t>
            </a:r>
            <a:r>
              <a:rPr lang="fa-IR" sz="1800" b="1" dirty="0">
                <a:solidFill>
                  <a:srgbClr val="FF0000"/>
                </a:solidFill>
                <a:cs typeface="B Lotus" panose="00000400000000000000" pitchFamily="2" charset="-78"/>
              </a:rPr>
              <a:t>برنامه ریزی عبارت است از طراحی عملیات </a:t>
            </a:r>
            <a:r>
              <a:rPr lang="fa-IR" sz="1800" dirty="0">
                <a:cs typeface="B Lotus" panose="00000400000000000000" pitchFamily="2" charset="-78"/>
              </a:rPr>
              <a:t>برای تغییر یک شیء یا موضوع بر مبنای الگوی پیش بینی شده. </a:t>
            </a:r>
          </a:p>
          <a:p>
            <a:pPr marL="0" indent="0" algn="just" rtl="1">
              <a:buNone/>
            </a:pPr>
            <a:endParaRPr lang="en-US" sz="1800" dirty="0">
              <a:cs typeface="Lotus" panose="00000400000000000000" pitchFamily="2" charset="-78"/>
            </a:endParaRPr>
          </a:p>
        </p:txBody>
      </p:sp>
    </p:spTree>
    <p:extLst>
      <p:ext uri="{BB962C8B-B14F-4D97-AF65-F5344CB8AC3E}">
        <p14:creationId xmlns:p14="http://schemas.microsoft.com/office/powerpoint/2010/main" val="55669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6408712"/>
          </a:xfrm>
        </p:spPr>
        <p:txBody>
          <a:bodyPr>
            <a:normAutofit/>
          </a:bodyPr>
          <a:lstStyle/>
          <a:p>
            <a:pPr marL="0" indent="0" algn="just" rtl="1">
              <a:lnSpc>
                <a:spcPct val="170000"/>
              </a:lnSpc>
              <a:buNone/>
            </a:pPr>
            <a:r>
              <a:rPr lang="fa-IR" sz="2000" dirty="0">
                <a:solidFill>
                  <a:srgbClr val="FF0000"/>
                </a:solidFill>
                <a:cs typeface="B Titr" pitchFamily="2" charset="-78"/>
              </a:rPr>
              <a:t>بین برنامه ریزی و برنامه تفاوتی بنیادی است كه به سادگی فهمیده می شود:</a:t>
            </a:r>
          </a:p>
          <a:p>
            <a:pPr marL="0" indent="0" algn="just" rtl="1">
              <a:lnSpc>
                <a:spcPct val="170000"/>
              </a:lnSpc>
              <a:buNone/>
            </a:pPr>
            <a:endParaRPr lang="fa-IR" sz="2000" dirty="0">
              <a:solidFill>
                <a:srgbClr val="FF0000"/>
              </a:solidFill>
              <a:cs typeface="B Titr" pitchFamily="2" charset="-78"/>
            </a:endParaRPr>
          </a:p>
          <a:p>
            <a:pPr algn="just" rtl="1">
              <a:lnSpc>
                <a:spcPct val="170000"/>
              </a:lnSpc>
              <a:buFont typeface="Wingdings" panose="05000000000000000000" pitchFamily="2" charset="2"/>
              <a:buChar char="v"/>
            </a:pPr>
            <a:r>
              <a:rPr lang="fa-IR" sz="2200" b="1" dirty="0">
                <a:solidFill>
                  <a:srgbClr val="FF0000"/>
                </a:solidFill>
                <a:cs typeface="B Lotus" pitchFamily="2" charset="-78"/>
              </a:rPr>
              <a:t>برنامه ريزی: </a:t>
            </a:r>
            <a:r>
              <a:rPr lang="fa-IR" sz="2200" dirty="0">
                <a:cs typeface="B Lotus" pitchFamily="2" charset="-78"/>
              </a:rPr>
              <a:t>یک فعالیت است. میتوان برنامه ریزی را متشكل از یک فرایند دانست كه شامل فعالیتهای خُرد متفاوتی است.</a:t>
            </a:r>
          </a:p>
          <a:p>
            <a:pPr algn="just" rtl="1">
              <a:lnSpc>
                <a:spcPct val="170000"/>
              </a:lnSpc>
              <a:buFont typeface="Wingdings" panose="05000000000000000000" pitchFamily="2" charset="2"/>
              <a:buChar char="v"/>
            </a:pPr>
            <a:r>
              <a:rPr lang="fa-IR" sz="2200" b="1" dirty="0">
                <a:solidFill>
                  <a:srgbClr val="FF0000"/>
                </a:solidFill>
                <a:cs typeface="B Lotus" pitchFamily="2" charset="-78"/>
              </a:rPr>
              <a:t>برنامه: </a:t>
            </a:r>
            <a:r>
              <a:rPr lang="fa-IR" sz="2200" dirty="0">
                <a:cs typeface="B Lotus" pitchFamily="2" charset="-78"/>
              </a:rPr>
              <a:t>تعهد به اقدامی خاص است كه برای دستیابی به نتایجی مشخص ضرورت دارد.</a:t>
            </a:r>
          </a:p>
          <a:p>
            <a:pPr marL="0" indent="0" algn="just" rtl="1">
              <a:lnSpc>
                <a:spcPct val="170000"/>
              </a:lnSpc>
              <a:buNone/>
            </a:pPr>
            <a:r>
              <a:rPr lang="fa-IR" sz="2200" dirty="0">
                <a:cs typeface="B Lotus" pitchFamily="2" charset="-78"/>
              </a:rPr>
              <a:t>متداول ترین راه برای توضیح انواع مختلف برنامه ریزی كمک گرفتن از گستره ی عملی آنهاست. برنامه</a:t>
            </a:r>
            <a:r>
              <a:rPr lang="en-US" sz="2200" dirty="0">
                <a:cs typeface="B Lotus" pitchFamily="2" charset="-78"/>
              </a:rPr>
              <a:t> </a:t>
            </a:r>
            <a:r>
              <a:rPr lang="fa-IR" sz="2200" dirty="0">
                <a:cs typeface="B Lotus" pitchFamily="2" charset="-78"/>
              </a:rPr>
              <a:t>ریزی های كسب</a:t>
            </a:r>
            <a:r>
              <a:rPr lang="en-US" sz="2200" dirty="0">
                <a:cs typeface="B Lotus" pitchFamily="2" charset="-78"/>
              </a:rPr>
              <a:t> </a:t>
            </a:r>
            <a:r>
              <a:rPr lang="fa-IR" sz="2200" dirty="0">
                <a:cs typeface="B Lotus" pitchFamily="2" charset="-78"/>
              </a:rPr>
              <a:t>وكارها میتوانند به كمک موارد دیگری نیز دسته بندی شوند، مانند طول زمانی، مختص بودن یا نبودن و بسامدشان. </a:t>
            </a:r>
          </a:p>
          <a:p>
            <a:pPr marL="0" indent="0" algn="just" rtl="1">
              <a:lnSpc>
                <a:spcPct val="170000"/>
              </a:lnSpc>
              <a:buNone/>
            </a:pPr>
            <a:r>
              <a:rPr lang="fa-IR" sz="2200" dirty="0">
                <a:cs typeface="B Lotus" pitchFamily="2" charset="-78"/>
              </a:rPr>
              <a:t>برنامه ها برای مقاصد متنوعی تنظیم می شوند و به فراخور هر وضعیت به گونه های متناسب با آن شكل می گیرند. </a:t>
            </a:r>
          </a:p>
          <a:p>
            <a:pPr marL="0" indent="0" algn="just" rtl="1">
              <a:lnSpc>
                <a:spcPct val="170000"/>
              </a:lnSpc>
              <a:buNone/>
            </a:pPr>
            <a:endParaRPr lang="en-US" dirty="0">
              <a:cs typeface="B Lotus" pitchFamily="2" charset="-78"/>
            </a:endParaRPr>
          </a:p>
          <a:p>
            <a:endParaRPr lang="en-US" dirty="0"/>
          </a:p>
        </p:txBody>
      </p:sp>
    </p:spTree>
    <p:extLst>
      <p:ext uri="{BB962C8B-B14F-4D97-AF65-F5344CB8AC3E}">
        <p14:creationId xmlns:p14="http://schemas.microsoft.com/office/powerpoint/2010/main" val="285285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t> </a:t>
            </a:r>
            <a:endParaRPr lang="en-US" dirty="0"/>
          </a:p>
        </p:txBody>
      </p:sp>
      <p:sp>
        <p:nvSpPr>
          <p:cNvPr id="3" name="Subtitle 2"/>
          <p:cNvSpPr>
            <a:spLocks noGrp="1"/>
          </p:cNvSpPr>
          <p:nvPr>
            <p:ph type="subTitle" idx="1"/>
          </p:nvPr>
        </p:nvSpPr>
        <p:spPr>
          <a:xfrm>
            <a:off x="107504" y="116632"/>
            <a:ext cx="8928992" cy="6552728"/>
          </a:xfrm>
        </p:spPr>
        <p:txBody>
          <a:bodyPr>
            <a:normAutofit/>
          </a:bodyPr>
          <a:lstStyle/>
          <a:p>
            <a:pPr algn="just" rtl="1">
              <a:lnSpc>
                <a:spcPct val="150000"/>
              </a:lnSpc>
            </a:pPr>
            <a:r>
              <a:rPr lang="fa-IR" sz="2000" dirty="0">
                <a:solidFill>
                  <a:srgbClr val="FF0000"/>
                </a:solidFill>
                <a:cs typeface="B Titr" panose="00000700000000000000" pitchFamily="2" charset="-78"/>
              </a:rPr>
              <a:t>فلسفه برنامه ریزی</a:t>
            </a:r>
            <a:endParaRPr lang="en-US" sz="2000" dirty="0">
              <a:solidFill>
                <a:srgbClr val="FF0000"/>
              </a:solidFill>
              <a:cs typeface="B Titr" panose="00000700000000000000" pitchFamily="2" charset="-78"/>
            </a:endParaRPr>
          </a:p>
          <a:p>
            <a:pPr algn="just" rtl="1">
              <a:lnSpc>
                <a:spcPct val="150000"/>
              </a:lnSpc>
            </a:pPr>
            <a:r>
              <a:rPr lang="fa-IR" sz="1600" dirty="0">
                <a:solidFill>
                  <a:schemeClr val="tx1"/>
                </a:solidFill>
                <a:cs typeface="B Lotus" panose="00000400000000000000" pitchFamily="2" charset="-78"/>
              </a:rPr>
              <a:t>اگر برنامه</a:t>
            </a:r>
            <a:r>
              <a:rPr lang="en-US" sz="1600" dirty="0">
                <a:solidFill>
                  <a:schemeClr val="tx1"/>
                </a:solidFill>
                <a:cs typeface="B Lotus" panose="00000400000000000000" pitchFamily="2" charset="-78"/>
              </a:rPr>
              <a:t> </a:t>
            </a:r>
            <a:r>
              <a:rPr lang="fa-IR" sz="1600" dirty="0">
                <a:solidFill>
                  <a:schemeClr val="tx1"/>
                </a:solidFill>
                <a:cs typeface="B Lotus" panose="00000400000000000000" pitchFamily="2" charset="-78"/>
              </a:rPr>
              <a:t>ریزی را حركت از وضع موجود در نقطه الف در زمان حال به سوی رسیدن به وضعیت مطلوب و</a:t>
            </a:r>
            <a:r>
              <a:rPr lang="en-US" sz="1600" dirty="0">
                <a:solidFill>
                  <a:schemeClr val="tx1"/>
                </a:solidFill>
                <a:cs typeface="B Lotus" panose="00000400000000000000" pitchFamily="2" charset="-78"/>
              </a:rPr>
              <a:t> </a:t>
            </a:r>
            <a:r>
              <a:rPr lang="fa-IR" sz="1600" dirty="0">
                <a:solidFill>
                  <a:schemeClr val="tx1"/>
                </a:solidFill>
                <a:cs typeface="B Lotus" panose="00000400000000000000" pitchFamily="2" charset="-78"/>
              </a:rPr>
              <a:t>توسعه یافته نقطه ب در زمانی از آینده تعریف كنیم؛</a:t>
            </a:r>
          </a:p>
          <a:p>
            <a:pPr algn="just" rtl="1">
              <a:lnSpc>
                <a:spcPct val="150000"/>
              </a:lnSpc>
            </a:pPr>
            <a:r>
              <a:rPr lang="fa-IR" sz="1600" dirty="0">
                <a:solidFill>
                  <a:schemeClr val="tx1"/>
                </a:solidFill>
                <a:cs typeface="B Lotus" panose="00000400000000000000" pitchFamily="2" charset="-78"/>
              </a:rPr>
              <a:t> </a:t>
            </a:r>
            <a:r>
              <a:rPr lang="fa-IR" sz="1600" b="1" dirty="0">
                <a:solidFill>
                  <a:schemeClr val="tx1"/>
                </a:solidFill>
                <a:cs typeface="B Lotus" panose="00000400000000000000" pitchFamily="2" charset="-78"/>
              </a:rPr>
              <a:t>به چند نكته اساسی فلسفی دست می یابیم:</a:t>
            </a:r>
          </a:p>
          <a:p>
            <a:pPr algn="just" rtl="1">
              <a:lnSpc>
                <a:spcPct val="150000"/>
              </a:lnSpc>
            </a:pPr>
            <a:r>
              <a:rPr lang="fa-IR" sz="1600" dirty="0">
                <a:solidFill>
                  <a:schemeClr val="tx1"/>
                </a:solidFill>
                <a:cs typeface="B Lotus" panose="00000400000000000000" pitchFamily="2" charset="-78"/>
              </a:rPr>
              <a:t> برنامه</a:t>
            </a:r>
            <a:r>
              <a:rPr lang="en-US" sz="1600" dirty="0">
                <a:solidFill>
                  <a:schemeClr val="tx1"/>
                </a:solidFill>
                <a:cs typeface="B Lotus" panose="00000400000000000000" pitchFamily="2" charset="-78"/>
              </a:rPr>
              <a:t> </a:t>
            </a:r>
            <a:r>
              <a:rPr lang="fa-IR" sz="1600" dirty="0">
                <a:solidFill>
                  <a:schemeClr val="tx1"/>
                </a:solidFill>
                <a:cs typeface="B Lotus" panose="00000400000000000000" pitchFamily="2" charset="-78"/>
              </a:rPr>
              <a:t>ریزی امری آینده نگر و ذهنی است. اگر چه برنامه</a:t>
            </a:r>
            <a:r>
              <a:rPr lang="en-US" sz="1600" dirty="0">
                <a:solidFill>
                  <a:schemeClr val="tx1"/>
                </a:solidFill>
                <a:cs typeface="B Lotus" panose="00000400000000000000" pitchFamily="2" charset="-78"/>
              </a:rPr>
              <a:t> </a:t>
            </a:r>
            <a:r>
              <a:rPr lang="fa-IR" sz="1600" dirty="0">
                <a:solidFill>
                  <a:schemeClr val="tx1"/>
                </a:solidFill>
                <a:cs typeface="B Lotus" panose="00000400000000000000" pitchFamily="2" charset="-78"/>
              </a:rPr>
              <a:t>ریزی در زمان حال آغاز میشود، ولی مشخصا در زمان آینده اتفاق میافتد. ما چیزی به نام آینده كه یک واقعیت و موجود باشد نداریم و نمی توانیم آن را به</a:t>
            </a:r>
            <a:r>
              <a:rPr lang="en-US" sz="1600" dirty="0">
                <a:solidFill>
                  <a:schemeClr val="tx1"/>
                </a:solidFill>
                <a:cs typeface="B Lotus" panose="00000400000000000000" pitchFamily="2" charset="-78"/>
              </a:rPr>
              <a:t> </a:t>
            </a:r>
            <a:r>
              <a:rPr lang="fa-IR" sz="1600" dirty="0">
                <a:solidFill>
                  <a:schemeClr val="tx1"/>
                </a:solidFill>
                <a:cs typeface="B Lotus" panose="00000400000000000000" pitchFamily="2" charset="-78"/>
              </a:rPr>
              <a:t>لحاظ فیزیكی و مكانی به كسی نشان دهیم. آینده در اختیار ما نیست و ما به آن احاطه و تسلطی نداریم. چیزی</a:t>
            </a:r>
            <a:r>
              <a:rPr lang="en-US" sz="1600" dirty="0">
                <a:solidFill>
                  <a:schemeClr val="tx1"/>
                </a:solidFill>
                <a:cs typeface="B Lotus" panose="00000400000000000000" pitchFamily="2" charset="-78"/>
              </a:rPr>
              <a:t> </a:t>
            </a:r>
            <a:r>
              <a:rPr lang="fa-IR" sz="1600" dirty="0">
                <a:solidFill>
                  <a:schemeClr val="tx1"/>
                </a:solidFill>
                <a:cs typeface="B Lotus" panose="00000400000000000000" pitchFamily="2" charset="-78"/>
              </a:rPr>
              <a:t>به نام آینده به عنوان یک پدیده واقعی وجود ندارد. </a:t>
            </a:r>
          </a:p>
          <a:p>
            <a:pPr algn="just" rtl="1">
              <a:lnSpc>
                <a:spcPct val="150000"/>
              </a:lnSpc>
            </a:pPr>
            <a:r>
              <a:rPr lang="fa-IR" sz="1600" dirty="0">
                <a:solidFill>
                  <a:schemeClr val="tx1"/>
                </a:solidFill>
                <a:cs typeface="B Lotus" panose="00000400000000000000" pitchFamily="2" charset="-78"/>
              </a:rPr>
              <a:t>در حقیقت آینده، قبل از آن كه وجود خارجی داشته باشد؛</a:t>
            </a:r>
            <a:r>
              <a:rPr lang="en-US" sz="1600" dirty="0">
                <a:solidFill>
                  <a:schemeClr val="tx1"/>
                </a:solidFill>
                <a:cs typeface="B Lotus" panose="00000400000000000000" pitchFamily="2" charset="-78"/>
              </a:rPr>
              <a:t> </a:t>
            </a:r>
            <a:r>
              <a:rPr lang="fa-IR" sz="1600" dirty="0">
                <a:solidFill>
                  <a:schemeClr val="tx1"/>
                </a:solidFill>
                <a:cs typeface="B Lotus" panose="00000400000000000000" pitchFamily="2" charset="-78"/>
              </a:rPr>
              <a:t>یک كار و محصول ذهنی است. </a:t>
            </a:r>
          </a:p>
          <a:p>
            <a:pPr algn="just" rtl="1">
              <a:lnSpc>
                <a:spcPct val="150000"/>
              </a:lnSpc>
            </a:pPr>
            <a:r>
              <a:rPr lang="fa-IR" sz="1800" b="1" dirty="0">
                <a:solidFill>
                  <a:schemeClr val="tx1"/>
                </a:solidFill>
                <a:cs typeface="B Lotus" panose="00000400000000000000" pitchFamily="2" charset="-78"/>
              </a:rPr>
              <a:t>برنامه</a:t>
            </a:r>
            <a:r>
              <a:rPr lang="en-US" sz="1800" b="1" dirty="0">
                <a:solidFill>
                  <a:schemeClr val="tx1"/>
                </a:solidFill>
                <a:cs typeface="B Lotus" panose="00000400000000000000" pitchFamily="2" charset="-78"/>
              </a:rPr>
              <a:t> </a:t>
            </a:r>
            <a:r>
              <a:rPr lang="fa-IR" sz="1800" b="1" dirty="0">
                <a:solidFill>
                  <a:schemeClr val="tx1"/>
                </a:solidFill>
                <a:cs typeface="B Lotus" panose="00000400000000000000" pitchFamily="2" charset="-78"/>
              </a:rPr>
              <a:t>ریزی یعنی آنچه ما میخواهیم در آینده به آن برسیم و آن چیزی جزء آنچه</a:t>
            </a:r>
            <a:r>
              <a:rPr lang="en-US" sz="1800" b="1" dirty="0">
                <a:solidFill>
                  <a:schemeClr val="tx1"/>
                </a:solidFill>
                <a:cs typeface="B Lotus" panose="00000400000000000000" pitchFamily="2" charset="-78"/>
              </a:rPr>
              <a:t> </a:t>
            </a:r>
            <a:r>
              <a:rPr lang="fa-IR" sz="1800" b="1" dirty="0">
                <a:solidFill>
                  <a:schemeClr val="tx1"/>
                </a:solidFill>
                <a:cs typeface="B Lotus" panose="00000400000000000000" pitchFamily="2" charset="-78"/>
              </a:rPr>
              <a:t>در ذهن خود به تصویر كشیده ایم نیست.</a:t>
            </a:r>
          </a:p>
          <a:p>
            <a:pPr algn="just" rtl="1">
              <a:lnSpc>
                <a:spcPct val="150000"/>
              </a:lnSpc>
            </a:pPr>
            <a:r>
              <a:rPr lang="fa-IR" sz="1800" b="1" dirty="0">
                <a:solidFill>
                  <a:schemeClr val="tx1"/>
                </a:solidFill>
                <a:cs typeface="B Lotus" panose="00000400000000000000" pitchFamily="2" charset="-78"/>
              </a:rPr>
              <a:t> پس، برنامه ریزی در درجه اول یک كار ذهنی و فكری </a:t>
            </a:r>
            <a:r>
              <a:rPr lang="en-US" sz="1800" b="1" dirty="0">
                <a:solidFill>
                  <a:schemeClr val="tx1"/>
                </a:solidFill>
                <a:cs typeface="B Lotus" panose="00000400000000000000" pitchFamily="2" charset="-78"/>
              </a:rPr>
              <a:t> intellectual</a:t>
            </a:r>
            <a:r>
              <a:rPr lang="fa-IR" sz="1800" b="1" dirty="0">
                <a:solidFill>
                  <a:schemeClr val="tx1"/>
                </a:solidFill>
                <a:cs typeface="B Lotus" panose="00000400000000000000" pitchFamily="2" charset="-78"/>
              </a:rPr>
              <a:t> است كه با استفاده از قابلیت های مغز میتواند با خلاقیت، حالتی توسعه یافته</a:t>
            </a:r>
            <a:r>
              <a:rPr lang="en-US" sz="1800" b="1" dirty="0">
                <a:solidFill>
                  <a:schemeClr val="tx1"/>
                </a:solidFill>
                <a:cs typeface="B Lotus" panose="00000400000000000000" pitchFamily="2" charset="-78"/>
              </a:rPr>
              <a:t> </a:t>
            </a:r>
            <a:r>
              <a:rPr lang="fa-IR" sz="1800" b="1" dirty="0">
                <a:solidFill>
                  <a:schemeClr val="tx1"/>
                </a:solidFill>
                <a:cs typeface="B Lotus" panose="00000400000000000000" pitchFamily="2" charset="-78"/>
              </a:rPr>
              <a:t>تر از پدیده ها را در ذهن در افق</a:t>
            </a:r>
            <a:r>
              <a:rPr lang="en-US" sz="1800" b="1" dirty="0">
                <a:solidFill>
                  <a:schemeClr val="tx1"/>
                </a:solidFill>
                <a:cs typeface="B Lotus" panose="00000400000000000000" pitchFamily="2" charset="-78"/>
              </a:rPr>
              <a:t> </a:t>
            </a:r>
            <a:r>
              <a:rPr lang="fa-IR" sz="1800" b="1" dirty="0">
                <a:solidFill>
                  <a:schemeClr val="tx1"/>
                </a:solidFill>
                <a:cs typeface="B Lotus" panose="00000400000000000000" pitchFamily="2" charset="-78"/>
              </a:rPr>
              <a:t>های دورتر بپروراند. </a:t>
            </a:r>
          </a:p>
          <a:p>
            <a:pPr algn="just" rtl="1">
              <a:lnSpc>
                <a:spcPct val="150000"/>
              </a:lnSpc>
            </a:pPr>
            <a:endParaRPr lang="fa-IR" sz="1600" dirty="0">
              <a:solidFill>
                <a:schemeClr val="tx1"/>
              </a:solidFill>
              <a:cs typeface="Lotus" panose="00000400000000000000" pitchFamily="2" charset="-78"/>
            </a:endParaRPr>
          </a:p>
          <a:p>
            <a:pPr algn="just" rtl="1">
              <a:lnSpc>
                <a:spcPct val="150000"/>
              </a:lnSpc>
            </a:pPr>
            <a:endParaRPr lang="fa-IR" sz="1600" dirty="0">
              <a:solidFill>
                <a:schemeClr val="tx1"/>
              </a:solidFill>
              <a:cs typeface="Lotus" panose="00000400000000000000" pitchFamily="2" charset="-78"/>
            </a:endParaRPr>
          </a:p>
          <a:p>
            <a:pPr algn="just" rtl="1">
              <a:lnSpc>
                <a:spcPct val="150000"/>
              </a:lnSpc>
            </a:pPr>
            <a:endParaRPr lang="fa-IR" sz="1600" dirty="0">
              <a:solidFill>
                <a:schemeClr val="tx1"/>
              </a:solidFill>
              <a:cs typeface="Lotus" panose="00000400000000000000"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88382"/>
            <a:ext cx="4731644" cy="190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714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TotalTime>
  <Words>8963</Words>
  <Application>Microsoft Office PowerPoint</Application>
  <PresentationFormat>On-screen Show (4:3)</PresentationFormat>
  <Paragraphs>336</Paragraphs>
  <Slides>58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Wingdings</vt:lpstr>
      <vt:lpstr>Office Theme</vt:lpstr>
      <vt:lpstr> </vt:lpstr>
      <vt:lpstr> </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وظايف مركز مطالعات و توسعه آموزش علوم پزشكي در واحد برنامه ریزی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110</dc:creator>
  <cp:lastModifiedBy>javanmard, robab</cp:lastModifiedBy>
  <cp:revision>400</cp:revision>
  <dcterms:created xsi:type="dcterms:W3CDTF">2009-01-14T14:32:59Z</dcterms:created>
  <dcterms:modified xsi:type="dcterms:W3CDTF">2024-03-06T04:29:23Z</dcterms:modified>
</cp:coreProperties>
</file>